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3.jpg>
</file>

<file path=ppt/media/image24.pn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a285e8fe59_8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g2a285e8fe59_8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a285e8fe59_8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7" name="Google Shape;307;g2a285e8fe59_8_2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a285e8fe59_8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0" name="Google Shape;320;g2a285e8fe59_8_2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a285e8fe59_8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1" name="Google Shape;331;g2a285e8fe59_8_2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a5dd4b92fd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2" name="Google Shape;342;g2a5dd4b92fd_1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a5dd4b92fd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3" name="Google Shape;353;g2a5dd4b92fd_1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a5dd4b92fd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4" name="Google Shape;364;g2a5dd4b92fd_1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a5dd4b92f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5" name="Google Shape;375;g2a5dd4b92fd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a54a34e08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3" name="Google Shape;383;g2a54a34e08f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a5dd4b92f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5" name="Google Shape;395;g2a5dd4b92fd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a285e8fe59_8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09" name="Google Shape;409;g2a285e8fe59_8_2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a285e8fe59_8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1" name="Google Shape;171;g2a285e8fe59_8_1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a54691bdc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1" name="Google Shape;201;g2a54691bdc3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a285e8fe59_8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5" name="Google Shape;215;g2a285e8fe59_8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a285e8fe59_8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8" name="Google Shape;228;g2a285e8fe59_8_1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a285e8fe59_8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Vscode에서 Arduino IDLE로 변경하여 실행</a:t>
            </a:r>
            <a:endParaRPr/>
          </a:p>
        </p:txBody>
      </p:sp>
      <p:sp>
        <p:nvSpPr>
          <p:cNvPr id="244" name="Google Shape;244;g2a285e8fe59_8_1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a54a34e08f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Vscode에서 Arduino IDLE로 변경하여 실행</a:t>
            </a:r>
            <a:endParaRPr/>
          </a:p>
        </p:txBody>
      </p:sp>
      <p:sp>
        <p:nvSpPr>
          <p:cNvPr id="260" name="Google Shape;260;g2a54a34e08f_8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a54a34e08f_8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Vscode에서 Arduino IDLE로 변경하여 실행</a:t>
            </a:r>
            <a:endParaRPr/>
          </a:p>
        </p:txBody>
      </p:sp>
      <p:sp>
        <p:nvSpPr>
          <p:cNvPr id="276" name="Google Shape;276;g2a54a34e08f_8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a54a34e08f_8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Vscode에서 Arduino IDLE로 변경하여 실행</a:t>
            </a:r>
            <a:endParaRPr/>
          </a:p>
        </p:txBody>
      </p:sp>
      <p:sp>
        <p:nvSpPr>
          <p:cNvPr id="292" name="Google Shape;292;g2a54a34e08f_8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89" name="Google Shape;8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2" name="Google Shape;132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3" name="Google Shape;133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0" name="Google Shape;140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jpg"/><Relationship Id="rId4" Type="http://schemas.openxmlformats.org/officeDocument/2006/relationships/image" Target="../media/image2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jpg"/><Relationship Id="rId4" Type="http://schemas.openxmlformats.org/officeDocument/2006/relationships/image" Target="../media/image3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jp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ㅇㄹㅇㄹ</a:t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0" name="Google Shape;160;p25"/>
          <p:cNvSpPr txBox="1"/>
          <p:nvPr/>
        </p:nvSpPr>
        <p:spPr>
          <a:xfrm>
            <a:off x="1971115" y="1467094"/>
            <a:ext cx="63381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rgbClr val="8CAE9A"/>
                </a:solidFill>
                <a:latin typeface="Arial"/>
                <a:ea typeface="Arial"/>
                <a:cs typeface="Arial"/>
                <a:sym typeface="Arial"/>
              </a:rPr>
              <a:t>SMARTFARM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rgbClr val="8CAE9A"/>
                </a:solidFill>
                <a:latin typeface="Arial"/>
                <a:ea typeface="Arial"/>
                <a:cs typeface="Arial"/>
                <a:sym typeface="Arial"/>
              </a:rPr>
              <a:t>RESEARCH NOTE</a:t>
            </a:r>
            <a:endParaRPr b="1" i="0" sz="4800" u="none" cap="none" strike="noStrike">
              <a:solidFill>
                <a:srgbClr val="8CAE9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" name="Google Shape;161;p25"/>
          <p:cNvGrpSpPr/>
          <p:nvPr/>
        </p:nvGrpSpPr>
        <p:grpSpPr>
          <a:xfrm>
            <a:off x="628650" y="4980377"/>
            <a:ext cx="11029950" cy="1506148"/>
            <a:chOff x="371475" y="4999427"/>
            <a:chExt cx="11449050" cy="1506148"/>
          </a:xfrm>
        </p:grpSpPr>
        <p:pic>
          <p:nvPicPr>
            <p:cNvPr descr="식물, 자연, 냄비, 화분, 즙이 많은, 선인장, 녹색, 정원, 야외 활동, 유기적인" id="162" name="Google Shape;162;p25"/>
            <p:cNvPicPr preferRelativeResize="0"/>
            <p:nvPr/>
          </p:nvPicPr>
          <p:blipFill rotWithShape="1">
            <a:blip r:embed="rId3">
              <a:alphaModFix/>
            </a:blip>
            <a:srcRect b="31944" l="0" r="0" t="45000"/>
            <a:stretch/>
          </p:blipFill>
          <p:spPr>
            <a:xfrm>
              <a:off x="371475" y="4999428"/>
              <a:ext cx="6440091" cy="150614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식물, 자연, 냄비, 화분, 즙이 많은, 선인장, 녹색, 정원, 야외 활동, 유기적인" id="163" name="Google Shape;163;p25"/>
            <p:cNvPicPr preferRelativeResize="0"/>
            <p:nvPr/>
          </p:nvPicPr>
          <p:blipFill rotWithShape="1">
            <a:blip r:embed="rId4">
              <a:alphaModFix/>
            </a:blip>
            <a:srcRect b="5833" l="0" r="0" t="70139"/>
            <a:stretch/>
          </p:blipFill>
          <p:spPr>
            <a:xfrm>
              <a:off x="5380434" y="4999427"/>
              <a:ext cx="6440091" cy="150614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4" name="Google Shape;164;p25"/>
          <p:cNvSpPr txBox="1"/>
          <p:nvPr/>
        </p:nvSpPr>
        <p:spPr>
          <a:xfrm>
            <a:off x="1971139" y="3052325"/>
            <a:ext cx="543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ACC4B6"/>
                </a:solidFill>
                <a:latin typeface="Malgun Gothic"/>
                <a:ea typeface="Malgun Gothic"/>
                <a:cs typeface="Malgun Gothic"/>
                <a:sym typeface="Malgun Gothic"/>
              </a:rPr>
              <a:t>RAM(9조)</a:t>
            </a:r>
            <a:endParaRPr b="0" i="0" sz="1600" u="none" cap="none" strike="noStrike">
              <a:solidFill>
                <a:srgbClr val="ACC4B6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ACC4B6"/>
                </a:solidFill>
                <a:latin typeface="Malgun Gothic"/>
                <a:ea typeface="Malgun Gothic"/>
                <a:cs typeface="Malgun Gothic"/>
                <a:sym typeface="Malgun Gothic"/>
              </a:rPr>
              <a:t>김도현, 김승우, 문예강, 이동건, 정언우</a:t>
            </a:r>
            <a:r>
              <a:rPr b="0" i="0" lang="en-US" sz="1600" u="none" cap="none" strike="noStrike">
                <a:solidFill>
                  <a:srgbClr val="C4D2CD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b="0" i="0" sz="1600" u="none" cap="none" strike="noStrike">
              <a:solidFill>
                <a:srgbClr val="C4D2C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5" name="Google Shape;165;p25"/>
          <p:cNvSpPr/>
          <p:nvPr/>
        </p:nvSpPr>
        <p:spPr>
          <a:xfrm rot="10800000">
            <a:off x="1381123" y="1467094"/>
            <a:ext cx="180976" cy="2170018"/>
          </a:xfrm>
          <a:prstGeom prst="rect">
            <a:avLst/>
          </a:prstGeom>
          <a:solidFill>
            <a:srgbClr val="ACC4B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66" name="Google Shape;166;p25"/>
          <p:cNvGrpSpPr/>
          <p:nvPr/>
        </p:nvGrpSpPr>
        <p:grpSpPr>
          <a:xfrm>
            <a:off x="7469285" y="2363914"/>
            <a:ext cx="415549" cy="510445"/>
            <a:chOff x="1008058" y="1520112"/>
            <a:chExt cx="457200" cy="561607"/>
          </a:xfrm>
        </p:grpSpPr>
        <p:sp>
          <p:nvSpPr>
            <p:cNvPr id="167" name="Google Shape;167;p25"/>
            <p:cNvSpPr/>
            <p:nvPr/>
          </p:nvSpPr>
          <p:spPr>
            <a:xfrm flipH="1" rot="10800000">
              <a:off x="1008058" y="1764422"/>
              <a:ext cx="457200" cy="317297"/>
            </a:xfrm>
            <a:prstGeom prst="trapezoid">
              <a:avLst>
                <a:gd fmla="val 25000" name="adj"/>
              </a:avLst>
            </a:prstGeom>
            <a:solidFill>
              <a:srgbClr val="D7E5D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8" name="Google Shape;168;p25"/>
            <p:cNvSpPr/>
            <p:nvPr/>
          </p:nvSpPr>
          <p:spPr>
            <a:xfrm>
              <a:off x="1107873" y="1520112"/>
              <a:ext cx="263728" cy="215532"/>
            </a:xfrm>
            <a:prstGeom prst="heart">
              <a:avLst/>
            </a:prstGeom>
            <a:solidFill>
              <a:srgbClr val="D7E5D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4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0" name="Google Shape;310;p34"/>
          <p:cNvSpPr txBox="1"/>
          <p:nvPr/>
        </p:nvSpPr>
        <p:spPr>
          <a:xfrm>
            <a:off x="836274" y="802450"/>
            <a:ext cx="7060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r>
              <a:rPr b="1" lang="en-US" sz="3200">
                <a:solidFill>
                  <a:srgbClr val="BBD3C0"/>
                </a:solidFill>
              </a:rPr>
              <a:t>-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b="1" lang="en-US" sz="3200">
                <a:solidFill>
                  <a:srgbClr val="BBD3C0"/>
                </a:solidFill>
              </a:rPr>
              <a:t>개발 결과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 – </a:t>
            </a:r>
            <a:r>
              <a:rPr b="1" lang="en-US" sz="3200">
                <a:solidFill>
                  <a:srgbClr val="BBD3C0"/>
                </a:solidFill>
              </a:rPr>
              <a:t>테스트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1" name="Google Shape;311;p34"/>
          <p:cNvGrpSpPr/>
          <p:nvPr/>
        </p:nvGrpSpPr>
        <p:grpSpPr>
          <a:xfrm>
            <a:off x="1269925" y="1694369"/>
            <a:ext cx="3952800" cy="1649274"/>
            <a:chOff x="7210423" y="2053833"/>
            <a:chExt cx="3952800" cy="3028970"/>
          </a:xfrm>
        </p:grpSpPr>
        <p:sp>
          <p:nvSpPr>
            <p:cNvPr id="312" name="Google Shape;312;p34"/>
            <p:cNvSpPr txBox="1"/>
            <p:nvPr/>
          </p:nvSpPr>
          <p:spPr>
            <a:xfrm>
              <a:off x="7210423" y="2239427"/>
              <a:ext cx="3438600" cy="172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Font typeface="Arial"/>
                <a:buChar char="-"/>
              </a:pPr>
              <a:r>
                <a:rPr lang="en-US" sz="2200">
                  <a:solidFill>
                    <a:srgbClr val="9FBBAA"/>
                  </a:solidFill>
                </a:rPr>
                <a:t>센서 별 임계값 테스트</a:t>
              </a:r>
              <a:endParaRPr sz="2200">
                <a:solidFill>
                  <a:srgbClr val="9FBBAA"/>
                </a:solidFill>
              </a:endParaRPr>
            </a:p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Char char="-"/>
              </a:pPr>
              <a:r>
                <a:rPr lang="en-US" sz="2200">
                  <a:solidFill>
                    <a:srgbClr val="9FBBAA"/>
                  </a:solidFill>
                </a:rPr>
                <a:t>실 동작 테스트</a:t>
              </a:r>
              <a:endParaRPr sz="2200">
                <a:solidFill>
                  <a:srgbClr val="9FBBAA"/>
                </a:solidFill>
              </a:endParaRPr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315" name="Google Shape;31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8898" y="558461"/>
            <a:ext cx="4755826" cy="2697939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316" name="Google Shape;31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9925" y="3494100"/>
            <a:ext cx="4617525" cy="269795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317" name="Google Shape;31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5300" y="3495675"/>
            <a:ext cx="4743015" cy="269795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5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3" name="Google Shape;323;p35"/>
          <p:cNvSpPr txBox="1"/>
          <p:nvPr/>
        </p:nvSpPr>
        <p:spPr>
          <a:xfrm>
            <a:off x="836275" y="802450"/>
            <a:ext cx="8967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r>
              <a:rPr b="1" lang="en-US" sz="3200">
                <a:solidFill>
                  <a:srgbClr val="BBD3C0"/>
                </a:solidFill>
              </a:rPr>
              <a:t>-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1.1. 테스트 – 온습도 센서 &amp; 프로펠러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4" name="Google Shape;324;p35"/>
          <p:cNvGrpSpPr/>
          <p:nvPr/>
        </p:nvGrpSpPr>
        <p:grpSpPr>
          <a:xfrm>
            <a:off x="1269925" y="1694341"/>
            <a:ext cx="3952800" cy="3046841"/>
            <a:chOff x="7210423" y="2053833"/>
            <a:chExt cx="3952800" cy="3028970"/>
          </a:xfrm>
        </p:grpSpPr>
        <p:sp>
          <p:nvSpPr>
            <p:cNvPr id="325" name="Google Shape;325;p35"/>
            <p:cNvSpPr txBox="1"/>
            <p:nvPr/>
          </p:nvSpPr>
          <p:spPr>
            <a:xfrm>
              <a:off x="7210423" y="2239437"/>
              <a:ext cx="3852300" cy="194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Font typeface="Arial"/>
                <a:buChar char="-"/>
              </a:pPr>
              <a:r>
                <a:rPr b="0" i="0" lang="en-US" sz="2200" u="none" cap="none" strike="noStrike">
                  <a:solidFill>
                    <a:srgbClr val="9FBBAA"/>
                  </a:solidFill>
                  <a:latin typeface="Arial"/>
                  <a:ea typeface="Arial"/>
                  <a:cs typeface="Arial"/>
                  <a:sym typeface="Arial"/>
                </a:rPr>
                <a:t>온도 &amp; 습도에 따</a:t>
              </a:r>
              <a:r>
                <a:rPr lang="en-US" sz="2200">
                  <a:solidFill>
                    <a:srgbClr val="9FBBAA"/>
                  </a:solidFill>
                </a:rPr>
                <a:t>른</a:t>
              </a:r>
              <a:r>
                <a:rPr b="0" i="0" lang="en-US" sz="2200" u="none" cap="none" strike="noStrike">
                  <a:solidFill>
                    <a:srgbClr val="9FBBAA"/>
                  </a:solidFill>
                  <a:latin typeface="Arial"/>
                  <a:ea typeface="Arial"/>
                  <a:cs typeface="Arial"/>
                  <a:sym typeface="Arial"/>
                </a:rPr>
                <a:t> LCD 수치 변화와 습도에 따른 프로펠러 작동</a:t>
              </a:r>
              <a:endParaRPr b="0" i="0" sz="2200" u="none" cap="none" strike="noStrike">
                <a:solidFill>
                  <a:srgbClr val="9FBBAA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Char char="-"/>
              </a:pPr>
              <a:r>
                <a:rPr lang="en-US" sz="2200">
                  <a:solidFill>
                    <a:srgbClr val="9FBBAA"/>
                  </a:solidFill>
                </a:rPr>
                <a:t>라이터, 가습기 등을 활용</a:t>
              </a:r>
              <a:endParaRPr sz="2200">
                <a:solidFill>
                  <a:srgbClr val="9FBBAA"/>
                </a:solidFill>
              </a:endParaRPr>
            </a:p>
          </p:txBody>
        </p:sp>
        <p:sp>
          <p:nvSpPr>
            <p:cNvPr id="326" name="Google Shape;326;p35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27" name="Google Shape;327;p35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328" name="Google Shape;32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2150" y="1842817"/>
            <a:ext cx="5592050" cy="317237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6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4" name="Google Shape;334;p36"/>
          <p:cNvSpPr txBox="1"/>
          <p:nvPr/>
        </p:nvSpPr>
        <p:spPr>
          <a:xfrm>
            <a:off x="836275" y="802450"/>
            <a:ext cx="8390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r>
              <a:rPr b="1" lang="en-US" sz="3200">
                <a:solidFill>
                  <a:srgbClr val="BBD3C0"/>
                </a:solidFill>
              </a:rPr>
              <a:t>-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1.2. 테스트 – 토양습도 센서 &amp; 워터펌프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5" name="Google Shape;335;p36"/>
          <p:cNvGrpSpPr/>
          <p:nvPr/>
        </p:nvGrpSpPr>
        <p:grpSpPr>
          <a:xfrm>
            <a:off x="1269925" y="1694419"/>
            <a:ext cx="3952800" cy="2941130"/>
            <a:chOff x="7210423" y="2053833"/>
            <a:chExt cx="3952800" cy="3028970"/>
          </a:xfrm>
        </p:grpSpPr>
        <p:sp>
          <p:nvSpPr>
            <p:cNvPr id="336" name="Google Shape;336;p36"/>
            <p:cNvSpPr txBox="1"/>
            <p:nvPr/>
          </p:nvSpPr>
          <p:spPr>
            <a:xfrm>
              <a:off x="7210423" y="2239427"/>
              <a:ext cx="3438600" cy="149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Font typeface="Arial"/>
                <a:buChar char="-"/>
              </a:pPr>
              <a:r>
                <a:rPr b="0" i="0" lang="en-US" sz="2200" u="none" cap="none" strike="noStrike">
                  <a:solidFill>
                    <a:srgbClr val="9FBBAA"/>
                  </a:solidFill>
                  <a:latin typeface="Arial"/>
                  <a:ea typeface="Arial"/>
                  <a:cs typeface="Arial"/>
                  <a:sym typeface="Arial"/>
                </a:rPr>
                <a:t>토양습도에 따</a:t>
              </a:r>
              <a:r>
                <a:rPr lang="en-US" sz="2200">
                  <a:solidFill>
                    <a:srgbClr val="9FBBAA"/>
                  </a:solidFill>
                </a:rPr>
                <a:t>른</a:t>
              </a:r>
              <a:r>
                <a:rPr b="0" i="0" lang="en-US" sz="2200" u="none" cap="none" strike="noStrike">
                  <a:solidFill>
                    <a:srgbClr val="9FBBAA"/>
                  </a:solidFill>
                  <a:latin typeface="Arial"/>
                  <a:ea typeface="Arial"/>
                  <a:cs typeface="Arial"/>
                  <a:sym typeface="Arial"/>
                </a:rPr>
                <a:t> LCD 수치 변화와 워터펌프 작동 </a:t>
              </a:r>
              <a:r>
                <a:rPr lang="en-US" sz="2200">
                  <a:solidFill>
                    <a:srgbClr val="9FBBAA"/>
                  </a:solidFill>
                </a:rPr>
                <a:t>여부를 테스트</a:t>
              </a:r>
              <a:endParaRPr/>
            </a:p>
          </p:txBody>
        </p:sp>
        <p:sp>
          <p:nvSpPr>
            <p:cNvPr id="337" name="Google Shape;337;p36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38" name="Google Shape;338;p36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339" name="Google Shape;3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1738" y="1694388"/>
            <a:ext cx="5724525" cy="38481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7"/>
          <p:cNvSpPr/>
          <p:nvPr/>
        </p:nvSpPr>
        <p:spPr>
          <a:xfrm>
            <a:off x="530225" y="352350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5" name="Google Shape;345;p37"/>
          <p:cNvSpPr txBox="1"/>
          <p:nvPr/>
        </p:nvSpPr>
        <p:spPr>
          <a:xfrm>
            <a:off x="836275" y="802450"/>
            <a:ext cx="8390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r>
              <a:rPr b="1" lang="en-US" sz="3200">
                <a:solidFill>
                  <a:srgbClr val="BBD3C0"/>
                </a:solidFill>
              </a:rPr>
              <a:t>-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r>
              <a:rPr b="1" lang="en-US" sz="3200">
                <a:solidFill>
                  <a:srgbClr val="BBD3C0"/>
                </a:solidFill>
              </a:rPr>
              <a:t>3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. 테스트 – </a:t>
            </a:r>
            <a:r>
              <a:rPr b="1" lang="en-US" sz="3200">
                <a:solidFill>
                  <a:srgbClr val="BBD3C0"/>
                </a:solidFill>
              </a:rPr>
              <a:t>조도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센서 &amp; </a:t>
            </a:r>
            <a:r>
              <a:rPr b="1" lang="en-US" sz="3200">
                <a:solidFill>
                  <a:srgbClr val="BBD3C0"/>
                </a:solidFill>
              </a:rPr>
              <a:t>NeoPixel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6" name="Google Shape;346;p37"/>
          <p:cNvGrpSpPr/>
          <p:nvPr/>
        </p:nvGrpSpPr>
        <p:grpSpPr>
          <a:xfrm>
            <a:off x="1269925" y="1694410"/>
            <a:ext cx="3952800" cy="2532219"/>
            <a:chOff x="7210423" y="2053833"/>
            <a:chExt cx="3952800" cy="3028970"/>
          </a:xfrm>
        </p:grpSpPr>
        <p:sp>
          <p:nvSpPr>
            <p:cNvPr id="347" name="Google Shape;347;p37"/>
            <p:cNvSpPr txBox="1"/>
            <p:nvPr/>
          </p:nvSpPr>
          <p:spPr>
            <a:xfrm>
              <a:off x="7210423" y="2239437"/>
              <a:ext cx="3852300" cy="11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Font typeface="Arial"/>
                <a:buChar char="-"/>
              </a:pPr>
              <a:r>
                <a:rPr lang="en-US" sz="2200">
                  <a:solidFill>
                    <a:srgbClr val="9FBBAA"/>
                  </a:solidFill>
                </a:rPr>
                <a:t>주변 조도</a:t>
              </a:r>
              <a:r>
                <a:rPr b="0" i="0" lang="en-US" sz="2200" u="none" cap="none" strike="noStrike">
                  <a:solidFill>
                    <a:srgbClr val="9FBBAA"/>
                  </a:solidFill>
                  <a:latin typeface="Arial"/>
                  <a:ea typeface="Arial"/>
                  <a:cs typeface="Arial"/>
                  <a:sym typeface="Arial"/>
                </a:rPr>
                <a:t>에 따</a:t>
              </a:r>
              <a:r>
                <a:rPr lang="en-US" sz="2200">
                  <a:solidFill>
                    <a:srgbClr val="9FBBAA"/>
                  </a:solidFill>
                </a:rPr>
                <a:t>른</a:t>
              </a:r>
              <a:r>
                <a:rPr b="0" i="0" lang="en-US" sz="2200" u="none" cap="none" strike="noStrike">
                  <a:solidFill>
                    <a:srgbClr val="9FBBAA"/>
                  </a:solidFill>
                  <a:latin typeface="Arial"/>
                  <a:ea typeface="Arial"/>
                  <a:cs typeface="Arial"/>
                  <a:sym typeface="Arial"/>
                </a:rPr>
                <a:t> LCD 수치 변화와 </a:t>
              </a:r>
              <a:r>
                <a:rPr lang="en-US" sz="2200">
                  <a:solidFill>
                    <a:srgbClr val="9FBBAA"/>
                  </a:solidFill>
                </a:rPr>
                <a:t>NeoPixel 작동</a:t>
              </a:r>
              <a:endParaRPr/>
            </a:p>
          </p:txBody>
        </p:sp>
        <p:sp>
          <p:nvSpPr>
            <p:cNvPr id="348" name="Google Shape;348;p37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49" name="Google Shape;349;p37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350" name="Google Shape;35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9275" y="1618200"/>
            <a:ext cx="4855101" cy="4409724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8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6" name="Google Shape;356;p38"/>
          <p:cNvSpPr txBox="1"/>
          <p:nvPr/>
        </p:nvSpPr>
        <p:spPr>
          <a:xfrm>
            <a:off x="836275" y="802450"/>
            <a:ext cx="8390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r>
              <a:rPr b="1" lang="en-US" sz="3200">
                <a:solidFill>
                  <a:srgbClr val="BBD3C0"/>
                </a:solidFill>
              </a:rPr>
              <a:t>-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r>
              <a:rPr b="1" lang="en-US" sz="3200">
                <a:solidFill>
                  <a:srgbClr val="BBD3C0"/>
                </a:solidFill>
              </a:rPr>
              <a:t>4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. 테스트 – </a:t>
            </a:r>
            <a:r>
              <a:rPr b="1" lang="en-US" sz="3200">
                <a:solidFill>
                  <a:srgbClr val="BBD3C0"/>
                </a:solidFill>
              </a:rPr>
              <a:t>수위 센서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7" name="Google Shape;357;p38"/>
          <p:cNvGrpSpPr/>
          <p:nvPr/>
        </p:nvGrpSpPr>
        <p:grpSpPr>
          <a:xfrm>
            <a:off x="1269925" y="1694410"/>
            <a:ext cx="3952800" cy="2532219"/>
            <a:chOff x="7210423" y="2053833"/>
            <a:chExt cx="3952800" cy="3028970"/>
          </a:xfrm>
        </p:grpSpPr>
        <p:sp>
          <p:nvSpPr>
            <p:cNvPr id="358" name="Google Shape;358;p38"/>
            <p:cNvSpPr txBox="1"/>
            <p:nvPr/>
          </p:nvSpPr>
          <p:spPr>
            <a:xfrm>
              <a:off x="7210423" y="2239437"/>
              <a:ext cx="3898500" cy="11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Font typeface="Arial"/>
                <a:buChar char="-"/>
              </a:pPr>
              <a:r>
                <a:rPr lang="en-US" sz="2200">
                  <a:solidFill>
                    <a:srgbClr val="9FBBAA"/>
                  </a:solidFill>
                </a:rPr>
                <a:t>수위 측정 시 물 부족하면</a:t>
              </a:r>
              <a:r>
                <a:rPr lang="en-US" sz="2200">
                  <a:solidFill>
                    <a:srgbClr val="9FBBAA"/>
                  </a:solidFill>
                </a:rPr>
                <a:t> 우측 상단에 ‘W’ 글자 출력</a:t>
              </a:r>
              <a:endParaRPr/>
            </a:p>
          </p:txBody>
        </p:sp>
        <p:sp>
          <p:nvSpPr>
            <p:cNvPr id="359" name="Google Shape;359;p38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60" name="Google Shape;360;p38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361" name="Google Shape;36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1075" y="1681163"/>
            <a:ext cx="5695950" cy="3495675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9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7" name="Google Shape;367;p39"/>
          <p:cNvSpPr txBox="1"/>
          <p:nvPr/>
        </p:nvSpPr>
        <p:spPr>
          <a:xfrm>
            <a:off x="836275" y="802450"/>
            <a:ext cx="8390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r>
              <a:rPr b="1" lang="en-US" sz="3200">
                <a:solidFill>
                  <a:srgbClr val="BBD3C0"/>
                </a:solidFill>
              </a:rPr>
              <a:t>-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r>
              <a:rPr b="1" lang="en-US" sz="3200">
                <a:solidFill>
                  <a:srgbClr val="BBD3C0"/>
                </a:solidFill>
              </a:rPr>
              <a:t>5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. 테스트 –</a:t>
            </a:r>
            <a:r>
              <a:rPr b="1" lang="en-US" sz="3200">
                <a:solidFill>
                  <a:srgbClr val="BBD3C0"/>
                </a:solidFill>
              </a:rPr>
              <a:t> LCD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8" name="Google Shape;368;p39"/>
          <p:cNvGrpSpPr/>
          <p:nvPr/>
        </p:nvGrpSpPr>
        <p:grpSpPr>
          <a:xfrm>
            <a:off x="1269925" y="1694463"/>
            <a:ext cx="3952800" cy="3466656"/>
            <a:chOff x="7210423" y="2053833"/>
            <a:chExt cx="3952800" cy="3028970"/>
          </a:xfrm>
        </p:grpSpPr>
        <p:sp>
          <p:nvSpPr>
            <p:cNvPr id="369" name="Google Shape;369;p39"/>
            <p:cNvSpPr txBox="1"/>
            <p:nvPr/>
          </p:nvSpPr>
          <p:spPr>
            <a:xfrm>
              <a:off x="7210423" y="2239437"/>
              <a:ext cx="3680100" cy="215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Font typeface="Arial"/>
                <a:buChar char="-"/>
              </a:pPr>
              <a:r>
                <a:rPr lang="en-US" sz="2200">
                  <a:solidFill>
                    <a:srgbClr val="9FBBAA"/>
                  </a:solidFill>
                </a:rPr>
                <a:t>각각의 LCD 화면 상에 센서 측정값 표시</a:t>
              </a:r>
              <a:endParaRPr sz="2200">
                <a:solidFill>
                  <a:srgbClr val="9FBBAA"/>
                </a:solidFill>
              </a:endParaRPr>
            </a:p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Char char="-"/>
              </a:pPr>
              <a:r>
                <a:rPr lang="en-US" sz="2200">
                  <a:solidFill>
                    <a:srgbClr val="9FBBAA"/>
                  </a:solidFill>
                </a:rPr>
                <a:t>좌측에는 습도, 온도 표시</a:t>
              </a:r>
              <a:endParaRPr sz="2200">
                <a:solidFill>
                  <a:srgbClr val="9FBBAA"/>
                </a:solidFill>
              </a:endParaRPr>
            </a:p>
            <a:p>
              <a:pPr indent="-285750" lvl="0" marL="2857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Char char="-"/>
              </a:pPr>
              <a:r>
                <a:rPr lang="en-US" sz="2200">
                  <a:solidFill>
                    <a:srgbClr val="9FBBAA"/>
                  </a:solidFill>
                </a:rPr>
                <a:t>우측에는 밝기, 토양습도, 수위 알림 표시</a:t>
              </a:r>
              <a:endParaRPr sz="2200">
                <a:solidFill>
                  <a:srgbClr val="9FBBAA"/>
                </a:solidFill>
              </a:endParaRPr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372" name="Google Shape;37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7175" y="1695800"/>
            <a:ext cx="6161026" cy="3466525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0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8" name="Google Shape;378;p40"/>
          <p:cNvSpPr txBox="1"/>
          <p:nvPr/>
        </p:nvSpPr>
        <p:spPr>
          <a:xfrm>
            <a:off x="836274" y="802450"/>
            <a:ext cx="7604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r>
              <a:rPr b="1" lang="en-US" sz="3200">
                <a:solidFill>
                  <a:srgbClr val="BBD3C0"/>
                </a:solidFill>
              </a:rPr>
              <a:t>-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lang="en-US" sz="3200">
                <a:solidFill>
                  <a:srgbClr val="BBD3C0"/>
                </a:solidFill>
              </a:rPr>
              <a:t>. 결과물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9" name="Google Shape;379;p40"/>
          <p:cNvPicPr preferRelativeResize="0"/>
          <p:nvPr/>
        </p:nvPicPr>
        <p:blipFill rotWithShape="1">
          <a:blip r:embed="rId3">
            <a:alphaModFix/>
          </a:blip>
          <a:srcRect b="2534" l="0" r="0" t="2534"/>
          <a:stretch/>
        </p:blipFill>
        <p:spPr>
          <a:xfrm>
            <a:off x="836275" y="2133150"/>
            <a:ext cx="4855102" cy="3455149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380" name="Google Shape;380;p40"/>
          <p:cNvPicPr preferRelativeResize="0"/>
          <p:nvPr/>
        </p:nvPicPr>
        <p:blipFill rotWithShape="1">
          <a:blip r:embed="rId4">
            <a:alphaModFix/>
          </a:blip>
          <a:srcRect b="0" l="6646" r="4377" t="0"/>
          <a:stretch/>
        </p:blipFill>
        <p:spPr>
          <a:xfrm>
            <a:off x="6109075" y="1387450"/>
            <a:ext cx="5263824" cy="4409726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1"/>
          <p:cNvSpPr/>
          <p:nvPr/>
        </p:nvSpPr>
        <p:spPr>
          <a:xfrm>
            <a:off x="414675" y="352350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6" name="Google Shape;386;p41"/>
          <p:cNvSpPr txBox="1"/>
          <p:nvPr/>
        </p:nvSpPr>
        <p:spPr>
          <a:xfrm>
            <a:off x="836275" y="802450"/>
            <a:ext cx="5449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lang="en-US" sz="3200">
                <a:solidFill>
                  <a:srgbClr val="BBD3C0"/>
                </a:solidFill>
              </a:rPr>
              <a:t>4-1</a:t>
            </a:r>
            <a:r>
              <a:rPr b="1" lang="en-US" sz="3200">
                <a:solidFill>
                  <a:srgbClr val="BBD3C0"/>
                </a:solidFill>
              </a:rPr>
              <a:t>. 추후 활용 방향</a:t>
            </a:r>
            <a:endParaRPr b="1" sz="3200">
              <a:solidFill>
                <a:srgbClr val="BBD3C0"/>
              </a:solidFill>
            </a:endParaRPr>
          </a:p>
        </p:txBody>
      </p:sp>
      <p:grpSp>
        <p:nvGrpSpPr>
          <p:cNvPr id="387" name="Google Shape;387;p41"/>
          <p:cNvGrpSpPr/>
          <p:nvPr/>
        </p:nvGrpSpPr>
        <p:grpSpPr>
          <a:xfrm>
            <a:off x="991310" y="2065165"/>
            <a:ext cx="6637542" cy="3792270"/>
            <a:chOff x="7210423" y="2053833"/>
            <a:chExt cx="3952800" cy="3028970"/>
          </a:xfrm>
        </p:grpSpPr>
        <p:sp>
          <p:nvSpPr>
            <p:cNvPr id="388" name="Google Shape;388;p41"/>
            <p:cNvSpPr txBox="1"/>
            <p:nvPr/>
          </p:nvSpPr>
          <p:spPr>
            <a:xfrm>
              <a:off x="7338218" y="2307568"/>
              <a:ext cx="3697200" cy="252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683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CC4B6"/>
                </a:buClr>
                <a:buSzPts val="2200"/>
                <a:buChar char="-"/>
              </a:pPr>
              <a:r>
                <a:rPr lang="en-US" sz="2200">
                  <a:solidFill>
                    <a:srgbClr val="ACC4B6"/>
                  </a:solidFill>
                </a:rPr>
                <a:t>가정집에서 식물을 키울 때 활용</a:t>
              </a:r>
              <a:endParaRPr sz="2200">
                <a:solidFill>
                  <a:srgbClr val="ACC4B6"/>
                </a:solidFill>
              </a:endParaRPr>
            </a:p>
            <a:p>
              <a:pPr indent="-3683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CC4B6"/>
                </a:buClr>
                <a:buSzPts val="2200"/>
                <a:buChar char="-"/>
              </a:pPr>
              <a:r>
                <a:rPr lang="en-US" sz="2200">
                  <a:solidFill>
                    <a:srgbClr val="ACC4B6"/>
                  </a:solidFill>
                </a:rPr>
                <a:t>아두이노 스마트팜을 확대하여 실제 농장에 적용 가능</a:t>
              </a:r>
              <a:endParaRPr sz="2200">
                <a:solidFill>
                  <a:srgbClr val="ACC4B6"/>
                </a:solidFill>
              </a:endParaRPr>
            </a:p>
            <a:p>
              <a:pPr indent="-3683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CC4B6"/>
                </a:buClr>
                <a:buSzPts val="2200"/>
                <a:buChar char="-"/>
              </a:pPr>
              <a:r>
                <a:rPr lang="en-US" sz="2200">
                  <a:solidFill>
                    <a:srgbClr val="ACC4B6"/>
                  </a:solidFill>
                </a:rPr>
                <a:t>식물을 활용하는 연구실에서 사용하여 실험에 필요한 식물을 일정한 환경에서 재배하여 실험에 사용할 수 있음. 또한 식물이 자라는 최적의 환경을 연구하는데에도 사용 가능</a:t>
              </a:r>
              <a:endParaRPr sz="2200">
                <a:solidFill>
                  <a:srgbClr val="ACC4B6"/>
                </a:solidFill>
              </a:endParaRPr>
            </a:p>
          </p:txBody>
        </p:sp>
        <p:sp>
          <p:nvSpPr>
            <p:cNvPr id="389" name="Google Shape;389;p41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0" name="Google Shape;390;p41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391" name="Google Shape;391;p41"/>
          <p:cNvPicPr preferRelativeResize="0"/>
          <p:nvPr/>
        </p:nvPicPr>
        <p:blipFill rotWithShape="1">
          <a:blip r:embed="rId3">
            <a:alphaModFix/>
          </a:blip>
          <a:srcRect b="7791" l="0" r="0" t="7799"/>
          <a:stretch/>
        </p:blipFill>
        <p:spPr>
          <a:xfrm>
            <a:off x="7946750" y="3787125"/>
            <a:ext cx="3680275" cy="207015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392" name="Google Shape;392;p41"/>
          <p:cNvPicPr preferRelativeResize="0"/>
          <p:nvPr/>
        </p:nvPicPr>
        <p:blipFill rotWithShape="1">
          <a:blip r:embed="rId4">
            <a:alphaModFix/>
          </a:blip>
          <a:srcRect b="2903" l="0" r="0" t="21874"/>
          <a:stretch/>
        </p:blipFill>
        <p:spPr>
          <a:xfrm>
            <a:off x="7953575" y="1044300"/>
            <a:ext cx="3680275" cy="2369626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2"/>
          <p:cNvSpPr/>
          <p:nvPr/>
        </p:nvSpPr>
        <p:spPr>
          <a:xfrm>
            <a:off x="414675" y="352350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8" name="Google Shape;398;p42"/>
          <p:cNvSpPr txBox="1"/>
          <p:nvPr/>
        </p:nvSpPr>
        <p:spPr>
          <a:xfrm>
            <a:off x="836275" y="802450"/>
            <a:ext cx="5449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lang="en-US" sz="3200">
                <a:solidFill>
                  <a:srgbClr val="BBD3C0"/>
                </a:solidFill>
              </a:rPr>
              <a:t>4-2. 추가 개발 계획</a:t>
            </a:r>
            <a:endParaRPr b="1" sz="3200">
              <a:solidFill>
                <a:srgbClr val="BBD3C0"/>
              </a:solidFill>
            </a:endParaRPr>
          </a:p>
        </p:txBody>
      </p:sp>
      <p:grpSp>
        <p:nvGrpSpPr>
          <p:cNvPr id="399" name="Google Shape;399;p42"/>
          <p:cNvGrpSpPr/>
          <p:nvPr/>
        </p:nvGrpSpPr>
        <p:grpSpPr>
          <a:xfrm>
            <a:off x="991347" y="2065047"/>
            <a:ext cx="6522911" cy="3695646"/>
            <a:chOff x="7210423" y="2053833"/>
            <a:chExt cx="3952800" cy="3028970"/>
          </a:xfrm>
        </p:grpSpPr>
        <p:sp>
          <p:nvSpPr>
            <p:cNvPr id="400" name="Google Shape;400;p42"/>
            <p:cNvSpPr txBox="1"/>
            <p:nvPr/>
          </p:nvSpPr>
          <p:spPr>
            <a:xfrm>
              <a:off x="7338222" y="2350913"/>
              <a:ext cx="3697200" cy="201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683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CC4B6"/>
                </a:buClr>
                <a:buSzPts val="2200"/>
                <a:buChar char="-"/>
              </a:pPr>
              <a:r>
                <a:rPr lang="en-US" sz="2200">
                  <a:solidFill>
                    <a:srgbClr val="ACC4B6"/>
                  </a:solidFill>
                </a:rPr>
                <a:t>모바일 서비스와 연동하여 어디서든 모니터링 할 수 있는 기능 추가</a:t>
              </a:r>
              <a:endParaRPr sz="2200">
                <a:solidFill>
                  <a:srgbClr val="ACC4B6"/>
                </a:solidFill>
              </a:endParaRPr>
            </a:p>
            <a:p>
              <a:pPr indent="-3683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CC4B6"/>
                </a:buClr>
                <a:buSzPts val="2200"/>
                <a:buChar char="-"/>
              </a:pPr>
              <a:r>
                <a:rPr lang="en-US" sz="2200">
                  <a:solidFill>
                    <a:srgbClr val="ACC4B6"/>
                  </a:solidFill>
                </a:rPr>
                <a:t>데이터를 저장하고 분석할 수 있도록 DB 추가</a:t>
              </a:r>
              <a:endParaRPr sz="2200">
                <a:solidFill>
                  <a:srgbClr val="ACC4B6"/>
                </a:solidFill>
              </a:endParaRPr>
            </a:p>
            <a:p>
              <a:pPr indent="-3683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CC4B6"/>
                </a:buClr>
                <a:buSzPts val="2200"/>
                <a:buChar char="-"/>
              </a:pPr>
              <a:r>
                <a:rPr lang="en-US" sz="2200">
                  <a:solidFill>
                    <a:srgbClr val="ACC4B6"/>
                  </a:solidFill>
                </a:rPr>
                <a:t>이산화탄소 측정 센서 추가</a:t>
              </a:r>
              <a:endParaRPr sz="2200">
                <a:solidFill>
                  <a:srgbClr val="9FBBAA"/>
                </a:solidFill>
              </a:endParaRPr>
            </a:p>
          </p:txBody>
        </p:sp>
        <p:sp>
          <p:nvSpPr>
            <p:cNvPr id="401" name="Google Shape;401;p42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403" name="Google Shape;403;p42"/>
          <p:cNvPicPr preferRelativeResize="0"/>
          <p:nvPr/>
        </p:nvPicPr>
        <p:blipFill rotWithShape="1">
          <a:blip r:embed="rId3">
            <a:alphaModFix/>
          </a:blip>
          <a:srcRect b="10044" l="0" r="0" t="10044"/>
          <a:stretch/>
        </p:blipFill>
        <p:spPr>
          <a:xfrm>
            <a:off x="7870550" y="1501125"/>
            <a:ext cx="3680276" cy="2070149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  <p:grpSp>
        <p:nvGrpSpPr>
          <p:cNvPr id="404" name="Google Shape;404;p42"/>
          <p:cNvGrpSpPr/>
          <p:nvPr/>
        </p:nvGrpSpPr>
        <p:grpSpPr>
          <a:xfrm>
            <a:off x="7870550" y="3795575"/>
            <a:ext cx="3680276" cy="2434950"/>
            <a:chOff x="7832925" y="3838750"/>
            <a:chExt cx="3680276" cy="2434950"/>
          </a:xfrm>
        </p:grpSpPr>
        <p:pic>
          <p:nvPicPr>
            <p:cNvPr id="405" name="Google Shape;405;p42"/>
            <p:cNvPicPr preferRelativeResize="0"/>
            <p:nvPr/>
          </p:nvPicPr>
          <p:blipFill rotWithShape="1">
            <a:blip r:embed="rId3">
              <a:alphaModFix/>
            </a:blip>
            <a:srcRect b="10044" l="0" r="0" t="10044"/>
            <a:stretch/>
          </p:blipFill>
          <p:spPr>
            <a:xfrm>
              <a:off x="7832925" y="3838750"/>
              <a:ext cx="3680274" cy="2434950"/>
            </a:xfrm>
            <a:prstGeom prst="rect">
              <a:avLst/>
            </a:prstGeom>
            <a:noFill/>
            <a:ln cap="flat" cmpd="dbl" w="82550">
              <a:solidFill>
                <a:srgbClr val="8CAE9A"/>
              </a:solidFill>
              <a:prstDash val="solid"/>
              <a:miter lim="8000"/>
              <a:headEnd len="sm" w="sm" type="none"/>
              <a:tailEnd len="sm" w="sm" type="none"/>
            </a:ln>
          </p:spPr>
        </p:pic>
        <p:pic>
          <p:nvPicPr>
            <p:cNvPr id="406" name="Google Shape;406;p4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32925" y="3838750"/>
              <a:ext cx="3680276" cy="24349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3"/>
          <p:cNvSpPr/>
          <p:nvPr/>
        </p:nvSpPr>
        <p:spPr>
          <a:xfrm>
            <a:off x="371475" y="352425"/>
            <a:ext cx="11449050" cy="615315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2" name="Google Shape;412;p43"/>
          <p:cNvSpPr txBox="1"/>
          <p:nvPr/>
        </p:nvSpPr>
        <p:spPr>
          <a:xfrm>
            <a:off x="1971115" y="1467094"/>
            <a:ext cx="6338048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rgbClr val="8CAE9A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rgbClr val="8CAE9A"/>
                </a:solidFill>
                <a:latin typeface="Arial"/>
                <a:ea typeface="Arial"/>
                <a:cs typeface="Arial"/>
                <a:sym typeface="Arial"/>
              </a:rPr>
              <a:t>FOR LISTENING :-)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3" name="Google Shape;413;p43"/>
          <p:cNvGrpSpPr/>
          <p:nvPr/>
        </p:nvGrpSpPr>
        <p:grpSpPr>
          <a:xfrm>
            <a:off x="628650" y="4980377"/>
            <a:ext cx="11029950" cy="1506148"/>
            <a:chOff x="371475" y="4999427"/>
            <a:chExt cx="11449050" cy="1506148"/>
          </a:xfrm>
        </p:grpSpPr>
        <p:pic>
          <p:nvPicPr>
            <p:cNvPr descr="식물, 자연, 냄비, 화분, 즙이 많은, 선인장, 녹색, 정원, 야외 활동, 유기적인" id="414" name="Google Shape;414;p43"/>
            <p:cNvPicPr preferRelativeResize="0"/>
            <p:nvPr/>
          </p:nvPicPr>
          <p:blipFill rotWithShape="1">
            <a:blip r:embed="rId3">
              <a:alphaModFix/>
            </a:blip>
            <a:srcRect b="31944" l="0" r="0" t="45000"/>
            <a:stretch/>
          </p:blipFill>
          <p:spPr>
            <a:xfrm>
              <a:off x="371475" y="4999428"/>
              <a:ext cx="6440091" cy="150614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식물, 자연, 냄비, 화분, 즙이 많은, 선인장, 녹색, 정원, 야외 활동, 유기적인" id="415" name="Google Shape;415;p43"/>
            <p:cNvPicPr preferRelativeResize="0"/>
            <p:nvPr/>
          </p:nvPicPr>
          <p:blipFill rotWithShape="1">
            <a:blip r:embed="rId4">
              <a:alphaModFix/>
            </a:blip>
            <a:srcRect b="5833" l="0" r="0" t="70139"/>
            <a:stretch/>
          </p:blipFill>
          <p:spPr>
            <a:xfrm>
              <a:off x="5380434" y="4999427"/>
              <a:ext cx="6440091" cy="150614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6" name="Google Shape;416;p43"/>
          <p:cNvSpPr txBox="1"/>
          <p:nvPr/>
        </p:nvSpPr>
        <p:spPr>
          <a:xfrm>
            <a:off x="1971115" y="3052337"/>
            <a:ext cx="2277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C4D2C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7" name="Google Shape;417;p43"/>
          <p:cNvSpPr/>
          <p:nvPr/>
        </p:nvSpPr>
        <p:spPr>
          <a:xfrm rot="10800000">
            <a:off x="1381123" y="1467094"/>
            <a:ext cx="180976" cy="2170018"/>
          </a:xfrm>
          <a:prstGeom prst="rect">
            <a:avLst/>
          </a:prstGeom>
          <a:solidFill>
            <a:srgbClr val="ACC4B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4" name="Google Shape;174;p26"/>
          <p:cNvSpPr txBox="1"/>
          <p:nvPr/>
        </p:nvSpPr>
        <p:spPr>
          <a:xfrm>
            <a:off x="1541465" y="1334386"/>
            <a:ext cx="258127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n-US" sz="4400" u="none" cap="none" strike="noStrike">
                <a:solidFill>
                  <a:srgbClr val="ACC4B6"/>
                </a:solidFill>
                <a:latin typeface="Arial"/>
                <a:ea typeface="Arial"/>
                <a:cs typeface="Arial"/>
                <a:sym typeface="Arial"/>
              </a:rPr>
              <a:t>목차</a:t>
            </a:r>
            <a:endParaRPr b="1" i="0" sz="4400" u="none" cap="none" strike="noStrike">
              <a:solidFill>
                <a:srgbClr val="ACC4B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5" name="Google Shape;175;p26"/>
          <p:cNvGrpSpPr/>
          <p:nvPr/>
        </p:nvGrpSpPr>
        <p:grpSpPr>
          <a:xfrm>
            <a:off x="743497" y="2989332"/>
            <a:ext cx="2790248" cy="2879908"/>
            <a:chOff x="819148" y="2767367"/>
            <a:chExt cx="2285403" cy="2560146"/>
          </a:xfrm>
        </p:grpSpPr>
        <p:sp>
          <p:nvSpPr>
            <p:cNvPr id="176" name="Google Shape;176;p26"/>
            <p:cNvSpPr txBox="1"/>
            <p:nvPr/>
          </p:nvSpPr>
          <p:spPr>
            <a:xfrm>
              <a:off x="819150" y="3054631"/>
              <a:ext cx="2181300" cy="41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-US" sz="2400" u="none" cap="none" strike="noStrike">
                  <a:solidFill>
                    <a:srgbClr val="8CAE9A"/>
                  </a:solidFill>
                  <a:latin typeface="Arial"/>
                  <a:ea typeface="Arial"/>
                  <a:cs typeface="Arial"/>
                  <a:sym typeface="Arial"/>
                </a:rPr>
                <a:t>01 </a:t>
              </a:r>
              <a:r>
                <a:rPr b="1" lang="en-US" sz="2400">
                  <a:solidFill>
                    <a:srgbClr val="8CAE9A"/>
                  </a:solidFill>
                </a:rPr>
                <a:t>프로젝트 개요</a:t>
              </a:r>
              <a:endParaRPr b="1" i="0" sz="2400" u="none" cap="none" strike="noStrike">
                <a:solidFill>
                  <a:srgbClr val="8CAE9A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6"/>
            <p:cNvSpPr txBox="1"/>
            <p:nvPr/>
          </p:nvSpPr>
          <p:spPr>
            <a:xfrm>
              <a:off x="819151" y="3495270"/>
              <a:ext cx="2285400" cy="7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5560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000"/>
                <a:buChar char="-"/>
              </a:pPr>
              <a:r>
                <a:rPr lang="en-US" sz="2000">
                  <a:solidFill>
                    <a:srgbClr val="9FBBAA"/>
                  </a:solidFill>
                </a:rPr>
                <a:t>프로젝트 동기</a:t>
              </a:r>
              <a:endParaRPr sz="2000">
                <a:solidFill>
                  <a:srgbClr val="9FBBAA"/>
                </a:solidFill>
              </a:endParaRPr>
            </a:p>
            <a:p>
              <a:pPr indent="-35560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000"/>
                <a:buChar char="-"/>
              </a:pPr>
              <a:r>
                <a:rPr lang="en-US" sz="2000">
                  <a:solidFill>
                    <a:srgbClr val="9FBBAA"/>
                  </a:solidFill>
                </a:rPr>
                <a:t>프로젝트 목표</a:t>
              </a:r>
              <a:endParaRPr sz="2000">
                <a:solidFill>
                  <a:srgbClr val="9FBBAA"/>
                </a:solidFill>
              </a:endParaRPr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819148" y="2767367"/>
              <a:ext cx="2181227" cy="110079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819148" y="5217434"/>
              <a:ext cx="2181227" cy="110079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80" name="Google Shape;180;p26"/>
          <p:cNvGrpSpPr/>
          <p:nvPr/>
        </p:nvGrpSpPr>
        <p:grpSpPr>
          <a:xfrm>
            <a:off x="3530894" y="2989461"/>
            <a:ext cx="2784091" cy="2869412"/>
            <a:chOff x="819147" y="2767367"/>
            <a:chExt cx="2358600" cy="2560146"/>
          </a:xfrm>
        </p:grpSpPr>
        <p:sp>
          <p:nvSpPr>
            <p:cNvPr id="181" name="Google Shape;181;p26"/>
            <p:cNvSpPr txBox="1"/>
            <p:nvPr/>
          </p:nvSpPr>
          <p:spPr>
            <a:xfrm>
              <a:off x="819147" y="3047157"/>
              <a:ext cx="2358600" cy="74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-US" sz="2400" u="none" cap="none" strike="noStrike">
                  <a:solidFill>
                    <a:srgbClr val="8CAE9A"/>
                  </a:solidFill>
                  <a:latin typeface="Arial"/>
                  <a:ea typeface="Arial"/>
                  <a:cs typeface="Arial"/>
                  <a:sym typeface="Arial"/>
                </a:rPr>
                <a:t>02 </a:t>
              </a:r>
              <a:r>
                <a:rPr b="1" lang="en-US" sz="2400">
                  <a:solidFill>
                    <a:srgbClr val="8CAE9A"/>
                  </a:solidFill>
                </a:rPr>
                <a:t>프로젝트 설계 및 개발 과정</a:t>
              </a:r>
              <a:endParaRPr b="1" i="0" sz="2400" u="none" cap="none" strike="noStrike">
                <a:solidFill>
                  <a:srgbClr val="8CAE9A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6"/>
            <p:cNvSpPr txBox="1"/>
            <p:nvPr/>
          </p:nvSpPr>
          <p:spPr>
            <a:xfrm>
              <a:off x="832631" y="3827504"/>
              <a:ext cx="2281500" cy="76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000"/>
                <a:buChar char="-"/>
              </a:pPr>
              <a:r>
                <a:rPr lang="en-US" sz="2000">
                  <a:solidFill>
                    <a:srgbClr val="9FBBAA"/>
                  </a:solidFill>
                </a:rPr>
                <a:t>센서별 개발 과정 및 내용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819148" y="2767367"/>
              <a:ext cx="2181227" cy="110079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819148" y="5217434"/>
              <a:ext cx="2181227" cy="110079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85" name="Google Shape;185;p26"/>
          <p:cNvGrpSpPr/>
          <p:nvPr/>
        </p:nvGrpSpPr>
        <p:grpSpPr>
          <a:xfrm>
            <a:off x="971548" y="1438302"/>
            <a:ext cx="457200" cy="561607"/>
            <a:chOff x="1008058" y="1520112"/>
            <a:chExt cx="457200" cy="561607"/>
          </a:xfrm>
        </p:grpSpPr>
        <p:sp>
          <p:nvSpPr>
            <p:cNvPr id="186" name="Google Shape;186;p26"/>
            <p:cNvSpPr/>
            <p:nvPr/>
          </p:nvSpPr>
          <p:spPr>
            <a:xfrm flipH="1" rot="10800000">
              <a:off x="1008058" y="1764422"/>
              <a:ext cx="457200" cy="317297"/>
            </a:xfrm>
            <a:prstGeom prst="trapezoid">
              <a:avLst>
                <a:gd fmla="val 25000" name="adj"/>
              </a:avLst>
            </a:prstGeom>
            <a:solidFill>
              <a:srgbClr val="8CAE9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1107873" y="1520112"/>
              <a:ext cx="263728" cy="215532"/>
            </a:xfrm>
            <a:prstGeom prst="heart">
              <a:avLst/>
            </a:prstGeom>
            <a:solidFill>
              <a:srgbClr val="8CAE9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88" name="Google Shape;188;p26"/>
          <p:cNvGrpSpPr/>
          <p:nvPr/>
        </p:nvGrpSpPr>
        <p:grpSpPr>
          <a:xfrm>
            <a:off x="6224101" y="2989382"/>
            <a:ext cx="4058928" cy="2879932"/>
            <a:chOff x="819144" y="2767367"/>
            <a:chExt cx="3438604" cy="2560167"/>
          </a:xfrm>
        </p:grpSpPr>
        <p:sp>
          <p:nvSpPr>
            <p:cNvPr id="189" name="Google Shape;189;p26"/>
            <p:cNvSpPr txBox="1"/>
            <p:nvPr/>
          </p:nvSpPr>
          <p:spPr>
            <a:xfrm>
              <a:off x="819144" y="3047182"/>
              <a:ext cx="2421300" cy="410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-US" sz="2400" u="none" cap="none" strike="noStrike">
                  <a:solidFill>
                    <a:srgbClr val="8CAE9A"/>
                  </a:solidFill>
                  <a:latin typeface="Arial"/>
                  <a:ea typeface="Arial"/>
                  <a:cs typeface="Arial"/>
                  <a:sym typeface="Arial"/>
                </a:rPr>
                <a:t>03 </a:t>
              </a:r>
              <a:r>
                <a:rPr b="1" lang="en-US" sz="2400">
                  <a:solidFill>
                    <a:srgbClr val="8CAE9A"/>
                  </a:solidFill>
                </a:rPr>
                <a:t>개발 결과</a:t>
              </a:r>
              <a:endParaRPr b="1" i="0" sz="2400" u="none" cap="none" strike="noStrike">
                <a:solidFill>
                  <a:srgbClr val="8CAE9A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6"/>
            <p:cNvSpPr txBox="1"/>
            <p:nvPr/>
          </p:nvSpPr>
          <p:spPr>
            <a:xfrm>
              <a:off x="819148" y="3508881"/>
              <a:ext cx="3438600" cy="68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 cap="none" strike="noStrike">
                <a:solidFill>
                  <a:srgbClr val="9FBBAA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819148" y="2767367"/>
              <a:ext cx="21813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819148" y="5217434"/>
              <a:ext cx="21813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93" name="Google Shape;193;p26"/>
          <p:cNvSpPr txBox="1"/>
          <p:nvPr/>
        </p:nvSpPr>
        <p:spPr>
          <a:xfrm>
            <a:off x="6224103" y="3808150"/>
            <a:ext cx="26649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FBBAA"/>
              </a:buClr>
              <a:buSzPts val="2000"/>
              <a:buFont typeface="Arial"/>
              <a:buChar char="-"/>
            </a:pPr>
            <a:r>
              <a:rPr lang="en-US" sz="2000">
                <a:solidFill>
                  <a:srgbClr val="9FBBAA"/>
                </a:solidFill>
              </a:rPr>
              <a:t>테스트</a:t>
            </a:r>
            <a:endParaRPr b="0" i="0" sz="2000" u="none" cap="none" strike="noStrike">
              <a:solidFill>
                <a:srgbClr val="9FBBA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FBBAA"/>
              </a:buClr>
              <a:buSzPts val="2000"/>
              <a:buFont typeface="Arial"/>
              <a:buChar char="-"/>
            </a:pPr>
            <a:r>
              <a:rPr lang="en-US" sz="2000">
                <a:solidFill>
                  <a:srgbClr val="9FBBAA"/>
                </a:solidFill>
              </a:rPr>
              <a:t>결과물</a:t>
            </a:r>
            <a:endParaRPr b="0" i="0" sz="2000" u="none" cap="none" strike="noStrike">
              <a:solidFill>
                <a:srgbClr val="9FBBA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9FBBA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600" u="none" cap="none" strike="noStrike">
              <a:solidFill>
                <a:srgbClr val="9FBBA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4" name="Google Shape;194;p26"/>
          <p:cNvGrpSpPr/>
          <p:nvPr/>
        </p:nvGrpSpPr>
        <p:grpSpPr>
          <a:xfrm>
            <a:off x="8941094" y="2989461"/>
            <a:ext cx="2784091" cy="2869435"/>
            <a:chOff x="819147" y="2767367"/>
            <a:chExt cx="2358600" cy="2560167"/>
          </a:xfrm>
        </p:grpSpPr>
        <p:sp>
          <p:nvSpPr>
            <p:cNvPr id="195" name="Google Shape;195;p26"/>
            <p:cNvSpPr txBox="1"/>
            <p:nvPr/>
          </p:nvSpPr>
          <p:spPr>
            <a:xfrm>
              <a:off x="819147" y="3047157"/>
              <a:ext cx="2358600" cy="41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-US" sz="2400" u="none" cap="none" strike="noStrike">
                  <a:solidFill>
                    <a:srgbClr val="8CAE9A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b="1" lang="en-US" sz="2400">
                  <a:solidFill>
                    <a:srgbClr val="8CAE9A"/>
                  </a:solidFill>
                </a:rPr>
                <a:t>4 앞으로의 계획</a:t>
              </a:r>
              <a:endParaRPr b="1" i="0" sz="2400" u="none" cap="none" strike="noStrike">
                <a:solidFill>
                  <a:srgbClr val="8CAE9A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26"/>
            <p:cNvSpPr txBox="1"/>
            <p:nvPr/>
          </p:nvSpPr>
          <p:spPr>
            <a:xfrm>
              <a:off x="819152" y="3508881"/>
              <a:ext cx="2186700" cy="76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302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1600"/>
                <a:buChar char="-"/>
              </a:pPr>
              <a:r>
                <a:rPr lang="en-US" sz="2000">
                  <a:solidFill>
                    <a:srgbClr val="9FBBAA"/>
                  </a:solidFill>
                </a:rPr>
                <a:t>추후 활용 방향</a:t>
              </a:r>
              <a:endParaRPr sz="2000">
                <a:solidFill>
                  <a:srgbClr val="9FBBAA"/>
                </a:solidFill>
              </a:endParaRPr>
            </a:p>
            <a:p>
              <a:pPr indent="-355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000"/>
                <a:buChar char="-"/>
              </a:pPr>
              <a:r>
                <a:rPr lang="en-US" sz="2000">
                  <a:solidFill>
                    <a:srgbClr val="9FBBAA"/>
                  </a:solidFill>
                </a:rPr>
                <a:t>추가 개발 계획</a:t>
              </a:r>
              <a:endParaRPr sz="2000">
                <a:solidFill>
                  <a:srgbClr val="9FBBAA"/>
                </a:solidFill>
              </a:endParaRPr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819148" y="2767367"/>
              <a:ext cx="21813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819148" y="5217434"/>
              <a:ext cx="21813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/>
          <p:nvPr/>
        </p:nvSpPr>
        <p:spPr>
          <a:xfrm>
            <a:off x="414675" y="352350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4" name="Google Shape;204;p27"/>
          <p:cNvSpPr txBox="1"/>
          <p:nvPr/>
        </p:nvSpPr>
        <p:spPr>
          <a:xfrm>
            <a:off x="836275" y="802450"/>
            <a:ext cx="5449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lang="en-US" sz="3200">
                <a:solidFill>
                  <a:srgbClr val="BBD3C0"/>
                </a:solidFill>
              </a:rPr>
              <a:t>1-1. 프로젝트 동기</a:t>
            </a:r>
            <a:endParaRPr b="1" sz="3200">
              <a:solidFill>
                <a:srgbClr val="BBD3C0"/>
              </a:solidFill>
            </a:endParaRPr>
          </a:p>
        </p:txBody>
      </p:sp>
      <p:grpSp>
        <p:nvGrpSpPr>
          <p:cNvPr id="205" name="Google Shape;205;p27"/>
          <p:cNvGrpSpPr/>
          <p:nvPr/>
        </p:nvGrpSpPr>
        <p:grpSpPr>
          <a:xfrm>
            <a:off x="991073" y="2065057"/>
            <a:ext cx="6778261" cy="3695646"/>
            <a:chOff x="7210423" y="2053833"/>
            <a:chExt cx="3952800" cy="3028970"/>
          </a:xfrm>
        </p:grpSpPr>
        <p:sp>
          <p:nvSpPr>
            <p:cNvPr id="206" name="Google Shape;206;p27"/>
            <p:cNvSpPr txBox="1"/>
            <p:nvPr/>
          </p:nvSpPr>
          <p:spPr>
            <a:xfrm>
              <a:off x="7338224" y="2350924"/>
              <a:ext cx="3697200" cy="243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683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Char char="-"/>
              </a:pPr>
              <a:r>
                <a:rPr lang="en-US" sz="2200">
                  <a:solidFill>
                    <a:srgbClr val="9FBBAA"/>
                  </a:solidFill>
                </a:rPr>
                <a:t>최근 기후 변화로 인해 농장이 불황이라는 소식을 뉴스에서 봄. </a:t>
              </a:r>
              <a:endParaRPr sz="2200">
                <a:solidFill>
                  <a:srgbClr val="9FBBAA"/>
                </a:solidFill>
              </a:endParaRPr>
            </a:p>
            <a:p>
              <a:pPr indent="-3683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Char char="-"/>
              </a:pPr>
              <a:r>
                <a:rPr lang="en-US" sz="2200">
                  <a:solidFill>
                    <a:srgbClr val="9FBBAA"/>
                  </a:solidFill>
                </a:rPr>
                <a:t>해결 방법을 고민하던 중 우연히 스마트팜을 접하게 됨.</a:t>
              </a:r>
              <a:endParaRPr sz="2200">
                <a:solidFill>
                  <a:srgbClr val="9FBBAA"/>
                </a:solidFill>
              </a:endParaRPr>
            </a:p>
            <a:p>
              <a:pPr indent="-3683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BBAA"/>
                </a:buClr>
                <a:buSzPts val="2200"/>
                <a:buChar char="-"/>
              </a:pPr>
              <a:r>
                <a:rPr lang="en-US" sz="2200">
                  <a:solidFill>
                    <a:srgbClr val="9FBBAA"/>
                  </a:solidFill>
                </a:rPr>
                <a:t>예측하기 힘든 농업 환경의 통제와 생산성 향상을 위해 스마트팜 프로젝트를 선정.</a:t>
              </a:r>
              <a:endParaRPr sz="2200">
                <a:solidFill>
                  <a:srgbClr val="9FBBAA"/>
                </a:solidFill>
              </a:endParaRPr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209" name="Google Shape;2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46750" y="1805925"/>
            <a:ext cx="3680275" cy="2070149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  <p:grpSp>
        <p:nvGrpSpPr>
          <p:cNvPr id="210" name="Google Shape;210;p27"/>
          <p:cNvGrpSpPr/>
          <p:nvPr/>
        </p:nvGrpSpPr>
        <p:grpSpPr>
          <a:xfrm>
            <a:off x="7946750" y="4083124"/>
            <a:ext cx="3680275" cy="2070149"/>
            <a:chOff x="7946750" y="4635900"/>
            <a:chExt cx="3680275" cy="2070149"/>
          </a:xfrm>
        </p:grpSpPr>
        <p:pic>
          <p:nvPicPr>
            <p:cNvPr id="211" name="Google Shape;211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946750" y="4635900"/>
              <a:ext cx="3680275" cy="2070149"/>
            </a:xfrm>
            <a:prstGeom prst="rect">
              <a:avLst/>
            </a:prstGeom>
            <a:noFill/>
            <a:ln cap="flat" cmpd="dbl" w="82550">
              <a:solidFill>
                <a:srgbClr val="8CAE9A"/>
              </a:solidFill>
              <a:prstDash val="solid"/>
              <a:miter lim="8000"/>
              <a:headEnd len="sm" w="sm" type="none"/>
              <a:tailEnd len="sm" w="sm" type="none"/>
            </a:ln>
          </p:spPr>
        </p:pic>
        <p:pic>
          <p:nvPicPr>
            <p:cNvPr id="212" name="Google Shape;212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028075" y="4715700"/>
              <a:ext cx="3524000" cy="19089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/>
          <p:nvPr/>
        </p:nvSpPr>
        <p:spPr>
          <a:xfrm>
            <a:off x="371475" y="352425"/>
            <a:ext cx="11449050" cy="615315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8" name="Google Shape;218;p28"/>
          <p:cNvSpPr txBox="1"/>
          <p:nvPr/>
        </p:nvSpPr>
        <p:spPr>
          <a:xfrm>
            <a:off x="836275" y="802450"/>
            <a:ext cx="5878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r>
              <a:rPr b="1" lang="en-US" sz="3200">
                <a:solidFill>
                  <a:srgbClr val="BBD3C0"/>
                </a:solidFill>
              </a:rPr>
              <a:t>-2. 프로젝트 목표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8"/>
          <p:cNvSpPr txBox="1"/>
          <p:nvPr/>
        </p:nvSpPr>
        <p:spPr>
          <a:xfrm>
            <a:off x="1271860" y="2361124"/>
            <a:ext cx="5442900" cy="28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FBBAA"/>
              </a:buClr>
              <a:buSzPts val="2200"/>
              <a:buAutoNum type="arabicPeriod"/>
            </a:pPr>
            <a:r>
              <a:rPr lang="en-US" sz="2200">
                <a:solidFill>
                  <a:srgbClr val="9FBBAA"/>
                </a:solidFill>
              </a:rPr>
              <a:t>스마트팜 시스템의 일부를 아두이노를 활용해 직접 만들어 보고 소규모로 테스트 하는 것</a:t>
            </a:r>
            <a:endParaRPr sz="2200">
              <a:solidFill>
                <a:srgbClr val="9FBBA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9FBBAA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FBBAA"/>
              </a:buClr>
              <a:buSzPts val="2200"/>
              <a:buAutoNum type="arabicPeriod"/>
            </a:pPr>
            <a:r>
              <a:rPr lang="en-US" sz="2200">
                <a:solidFill>
                  <a:srgbClr val="9FBBAA"/>
                </a:solidFill>
              </a:rPr>
              <a:t>실제로</a:t>
            </a:r>
            <a:r>
              <a:rPr lang="en-US" sz="2200">
                <a:solidFill>
                  <a:srgbClr val="9FBBAA"/>
                </a:solidFill>
              </a:rPr>
              <a:t> 사용되고 있는 스마트팜의 기능들을 체험해보고 아두이노로 시스템을 구현하는 것</a:t>
            </a:r>
            <a:endParaRPr sz="2200">
              <a:solidFill>
                <a:srgbClr val="9FBBA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20" name="Google Shape;220;p28"/>
          <p:cNvGrpSpPr/>
          <p:nvPr/>
        </p:nvGrpSpPr>
        <p:grpSpPr>
          <a:xfrm>
            <a:off x="991504" y="1988847"/>
            <a:ext cx="5723654" cy="3695646"/>
            <a:chOff x="7210423" y="2053833"/>
            <a:chExt cx="3952800" cy="3028970"/>
          </a:xfrm>
        </p:grpSpPr>
        <p:sp>
          <p:nvSpPr>
            <p:cNvPr id="221" name="Google Shape;221;p28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223" name="Google Shape;223;p28"/>
          <p:cNvGrpSpPr/>
          <p:nvPr/>
        </p:nvGrpSpPr>
        <p:grpSpPr>
          <a:xfrm>
            <a:off x="7520975" y="779337"/>
            <a:ext cx="3532882" cy="5299325"/>
            <a:chOff x="7520975" y="1016975"/>
            <a:chExt cx="3532882" cy="5299325"/>
          </a:xfrm>
        </p:grpSpPr>
        <p:pic>
          <p:nvPicPr>
            <p:cNvPr id="224" name="Google Shape;224;p28"/>
            <p:cNvPicPr preferRelativeResize="0"/>
            <p:nvPr/>
          </p:nvPicPr>
          <p:blipFill rotWithShape="1">
            <a:blip r:embed="rId3">
              <a:alphaModFix/>
            </a:blip>
            <a:srcRect b="0" l="30120" r="30116" t="0"/>
            <a:stretch/>
          </p:blipFill>
          <p:spPr>
            <a:xfrm>
              <a:off x="7520975" y="1016975"/>
              <a:ext cx="3532875" cy="5299325"/>
            </a:xfrm>
            <a:prstGeom prst="rect">
              <a:avLst/>
            </a:prstGeom>
            <a:noFill/>
            <a:ln cap="flat" cmpd="dbl" w="82550">
              <a:solidFill>
                <a:srgbClr val="8CAE9A"/>
              </a:solidFill>
              <a:prstDash val="solid"/>
              <a:miter lim="8000"/>
              <a:headEnd len="sm" w="sm" type="none"/>
              <a:tailEnd len="sm" w="sm" type="none"/>
            </a:ln>
          </p:spPr>
        </p:pic>
        <p:pic>
          <p:nvPicPr>
            <p:cNvPr id="225" name="Google Shape;225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520975" y="1016975"/>
              <a:ext cx="3532882" cy="52993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1" name="Google Shape;231;p29"/>
          <p:cNvSpPr txBox="1"/>
          <p:nvPr/>
        </p:nvSpPr>
        <p:spPr>
          <a:xfrm>
            <a:off x="836275" y="802450"/>
            <a:ext cx="5359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lang="en-US" sz="3200">
                <a:solidFill>
                  <a:srgbClr val="BBD3C0"/>
                </a:solidFill>
              </a:rPr>
              <a:t>2-1.</a:t>
            </a: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3200">
                <a:solidFill>
                  <a:srgbClr val="BBD3C0"/>
                </a:solidFill>
              </a:rPr>
              <a:t>조도 센서 &amp; NeoPixel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9"/>
          <p:cNvSpPr txBox="1"/>
          <p:nvPr/>
        </p:nvSpPr>
        <p:spPr>
          <a:xfrm>
            <a:off x="836264" y="1717033"/>
            <a:ext cx="720000" cy="708000"/>
          </a:xfrm>
          <a:prstGeom prst="rect">
            <a:avLst/>
          </a:prstGeom>
          <a:solidFill>
            <a:srgbClr val="8CAE9A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1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p29"/>
          <p:cNvPicPr preferRelativeResize="0"/>
          <p:nvPr/>
        </p:nvPicPr>
        <p:blipFill rotWithShape="1">
          <a:blip r:embed="rId3">
            <a:alphaModFix/>
          </a:blip>
          <a:srcRect b="11790" l="14811" r="10231" t="27928"/>
          <a:stretch/>
        </p:blipFill>
        <p:spPr>
          <a:xfrm>
            <a:off x="7041775" y="719550"/>
            <a:ext cx="4368474" cy="2272199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  <p:grpSp>
        <p:nvGrpSpPr>
          <p:cNvPr id="234" name="Google Shape;234;p29"/>
          <p:cNvGrpSpPr/>
          <p:nvPr/>
        </p:nvGrpSpPr>
        <p:grpSpPr>
          <a:xfrm>
            <a:off x="836150" y="2750004"/>
            <a:ext cx="4920050" cy="3037451"/>
            <a:chOff x="7210423" y="2053833"/>
            <a:chExt cx="3952800" cy="3028970"/>
          </a:xfrm>
        </p:grpSpPr>
        <p:sp>
          <p:nvSpPr>
            <p:cNvPr id="235" name="Google Shape;235;p29"/>
            <p:cNvSpPr txBox="1"/>
            <p:nvPr/>
          </p:nvSpPr>
          <p:spPr>
            <a:xfrm>
              <a:off x="7210423" y="3320750"/>
              <a:ext cx="3606300" cy="39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38" name="Google Shape;238;p29"/>
          <p:cNvSpPr txBox="1"/>
          <p:nvPr/>
        </p:nvSpPr>
        <p:spPr>
          <a:xfrm>
            <a:off x="836275" y="2991750"/>
            <a:ext cx="44238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CAE9A"/>
              </a:buClr>
              <a:buSzPts val="2400"/>
              <a:buChar char="-"/>
            </a:pPr>
            <a:r>
              <a:rPr lang="en-US" sz="2400">
                <a:solidFill>
                  <a:srgbClr val="8CAE9A"/>
                </a:solidFill>
              </a:rPr>
              <a:t>TinkerCad로 회로 제작</a:t>
            </a:r>
            <a:endParaRPr sz="2400">
              <a:solidFill>
                <a:srgbClr val="8CAE9A"/>
              </a:solidFill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CAE9A"/>
              </a:buClr>
              <a:buSzPts val="2400"/>
              <a:buChar char="-"/>
            </a:pPr>
            <a:r>
              <a:rPr lang="en-US" sz="2400">
                <a:solidFill>
                  <a:srgbClr val="8CAE9A"/>
                </a:solidFill>
              </a:rPr>
              <a:t>채광량에 따라 각 범위마다 켜지는 LED 개수 설정</a:t>
            </a:r>
            <a:endParaRPr sz="2400">
              <a:solidFill>
                <a:srgbClr val="8CAE9A"/>
              </a:solidFill>
            </a:endParaRPr>
          </a:p>
        </p:txBody>
      </p:sp>
      <p:grpSp>
        <p:nvGrpSpPr>
          <p:cNvPr id="239" name="Google Shape;239;p29"/>
          <p:cNvGrpSpPr/>
          <p:nvPr/>
        </p:nvGrpSpPr>
        <p:grpSpPr>
          <a:xfrm>
            <a:off x="7881850" y="3204000"/>
            <a:ext cx="2688324" cy="3037451"/>
            <a:chOff x="7819150" y="3204000"/>
            <a:chExt cx="2688324" cy="3037451"/>
          </a:xfrm>
        </p:grpSpPr>
        <p:pic>
          <p:nvPicPr>
            <p:cNvPr id="240" name="Google Shape;240;p29"/>
            <p:cNvPicPr preferRelativeResize="0"/>
            <p:nvPr/>
          </p:nvPicPr>
          <p:blipFill rotWithShape="1">
            <a:blip r:embed="rId4">
              <a:alphaModFix/>
            </a:blip>
            <a:srcRect b="3984" l="1390" r="1390" t="0"/>
            <a:stretch/>
          </p:blipFill>
          <p:spPr>
            <a:xfrm>
              <a:off x="7819150" y="3204000"/>
              <a:ext cx="2688324" cy="3037451"/>
            </a:xfrm>
            <a:prstGeom prst="rect">
              <a:avLst/>
            </a:prstGeom>
            <a:noFill/>
            <a:ln cap="flat" cmpd="dbl" w="82550">
              <a:solidFill>
                <a:srgbClr val="8CAE9A"/>
              </a:solidFill>
              <a:prstDash val="solid"/>
              <a:miter lim="8000"/>
              <a:headEnd len="sm" w="sm" type="none"/>
              <a:tailEnd len="sm" w="sm" type="none"/>
            </a:ln>
          </p:spPr>
        </p:pic>
        <p:pic>
          <p:nvPicPr>
            <p:cNvPr id="241" name="Google Shape;241;p29"/>
            <p:cNvPicPr preferRelativeResize="0"/>
            <p:nvPr/>
          </p:nvPicPr>
          <p:blipFill rotWithShape="1">
            <a:blip r:embed="rId5">
              <a:alphaModFix/>
            </a:blip>
            <a:srcRect b="7155" l="3487" r="49892" t="7352"/>
            <a:stretch/>
          </p:blipFill>
          <p:spPr>
            <a:xfrm>
              <a:off x="7819150" y="3204000"/>
              <a:ext cx="2688318" cy="30374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7" name="Google Shape;247;p30"/>
          <p:cNvSpPr txBox="1"/>
          <p:nvPr/>
        </p:nvSpPr>
        <p:spPr>
          <a:xfrm>
            <a:off x="836276" y="802450"/>
            <a:ext cx="5991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r>
              <a:rPr b="1" lang="en-US" sz="3200">
                <a:solidFill>
                  <a:srgbClr val="BBD3C0"/>
                </a:solidFill>
              </a:rPr>
              <a:t>-2. 온습도 센서 &amp; 프로펠러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30"/>
          <p:cNvSpPr txBox="1"/>
          <p:nvPr/>
        </p:nvSpPr>
        <p:spPr>
          <a:xfrm>
            <a:off x="836264" y="1717033"/>
            <a:ext cx="720000" cy="708000"/>
          </a:xfrm>
          <a:prstGeom prst="rect">
            <a:avLst/>
          </a:prstGeom>
          <a:solidFill>
            <a:srgbClr val="8CAE9A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solidFill>
                  <a:schemeClr val="lt1"/>
                </a:solidFill>
              </a:rPr>
              <a:t>2</a:t>
            </a:r>
            <a:endParaRPr b="1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30"/>
          <p:cNvPicPr preferRelativeResize="0"/>
          <p:nvPr/>
        </p:nvPicPr>
        <p:blipFill rotWithShape="1">
          <a:blip r:embed="rId3">
            <a:alphaModFix/>
          </a:blip>
          <a:srcRect b="17189" l="16172" r="7216" t="28012"/>
          <a:stretch/>
        </p:blipFill>
        <p:spPr>
          <a:xfrm>
            <a:off x="6925525" y="719550"/>
            <a:ext cx="4446675" cy="203045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  <p:grpSp>
        <p:nvGrpSpPr>
          <p:cNvPr id="250" name="Google Shape;250;p30"/>
          <p:cNvGrpSpPr/>
          <p:nvPr/>
        </p:nvGrpSpPr>
        <p:grpSpPr>
          <a:xfrm>
            <a:off x="836150" y="2750004"/>
            <a:ext cx="4920050" cy="3037451"/>
            <a:chOff x="7210423" y="2053833"/>
            <a:chExt cx="3952800" cy="3028970"/>
          </a:xfrm>
        </p:grpSpPr>
        <p:sp>
          <p:nvSpPr>
            <p:cNvPr id="251" name="Google Shape;251;p30"/>
            <p:cNvSpPr txBox="1"/>
            <p:nvPr/>
          </p:nvSpPr>
          <p:spPr>
            <a:xfrm>
              <a:off x="7210423" y="3320750"/>
              <a:ext cx="3606300" cy="39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30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3" name="Google Shape;253;p30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4" name="Google Shape;254;p30"/>
          <p:cNvSpPr txBox="1"/>
          <p:nvPr/>
        </p:nvSpPr>
        <p:spPr>
          <a:xfrm>
            <a:off x="836275" y="2991750"/>
            <a:ext cx="4603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CAE9A"/>
              </a:buClr>
              <a:buSzPts val="2400"/>
              <a:buChar char="-"/>
            </a:pPr>
            <a:r>
              <a:rPr lang="en-US" sz="2400">
                <a:solidFill>
                  <a:srgbClr val="8CAE9A"/>
                </a:solidFill>
              </a:rPr>
              <a:t>TinkerCad로 회로 제작</a:t>
            </a:r>
            <a:endParaRPr sz="2400">
              <a:solidFill>
                <a:srgbClr val="8CAE9A"/>
              </a:solidFill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CAE9A"/>
              </a:buClr>
              <a:buSzPts val="2400"/>
              <a:buChar char="-"/>
            </a:pPr>
            <a:r>
              <a:rPr lang="en-US" sz="2400">
                <a:solidFill>
                  <a:srgbClr val="8CAE9A"/>
                </a:solidFill>
              </a:rPr>
              <a:t>온도, 습도 정보에 따라 프로펠러가 작동하도록 설정</a:t>
            </a:r>
            <a:endParaRPr sz="2400">
              <a:solidFill>
                <a:srgbClr val="8CAE9A"/>
              </a:solidFill>
            </a:endParaRPr>
          </a:p>
        </p:txBody>
      </p:sp>
      <p:grpSp>
        <p:nvGrpSpPr>
          <p:cNvPr id="255" name="Google Shape;255;p30"/>
          <p:cNvGrpSpPr/>
          <p:nvPr/>
        </p:nvGrpSpPr>
        <p:grpSpPr>
          <a:xfrm>
            <a:off x="7895725" y="2991750"/>
            <a:ext cx="2506275" cy="3267675"/>
            <a:chOff x="7895725" y="2991750"/>
            <a:chExt cx="2506275" cy="3267675"/>
          </a:xfrm>
        </p:grpSpPr>
        <p:pic>
          <p:nvPicPr>
            <p:cNvPr id="256" name="Google Shape;256;p30"/>
            <p:cNvPicPr preferRelativeResize="0"/>
            <p:nvPr/>
          </p:nvPicPr>
          <p:blipFill rotWithShape="1">
            <a:blip r:embed="rId4">
              <a:alphaModFix/>
            </a:blip>
            <a:srcRect b="0" l="445" r="445" t="0"/>
            <a:stretch/>
          </p:blipFill>
          <p:spPr>
            <a:xfrm>
              <a:off x="7895725" y="2991750"/>
              <a:ext cx="2506275" cy="3267675"/>
            </a:xfrm>
            <a:prstGeom prst="rect">
              <a:avLst/>
            </a:prstGeom>
            <a:noFill/>
            <a:ln cap="flat" cmpd="dbl" w="82550">
              <a:solidFill>
                <a:srgbClr val="8CAE9A"/>
              </a:solidFill>
              <a:prstDash val="solid"/>
              <a:miter lim="8000"/>
              <a:headEnd len="sm" w="sm" type="none"/>
              <a:tailEnd len="sm" w="sm" type="none"/>
            </a:ln>
          </p:spPr>
        </p:pic>
        <p:pic>
          <p:nvPicPr>
            <p:cNvPr id="257" name="Google Shape;257;p30"/>
            <p:cNvPicPr preferRelativeResize="0"/>
            <p:nvPr/>
          </p:nvPicPr>
          <p:blipFill rotWithShape="1">
            <a:blip r:embed="rId5">
              <a:alphaModFix/>
            </a:blip>
            <a:srcRect b="9794" l="4485" r="67998" t="10115"/>
            <a:stretch/>
          </p:blipFill>
          <p:spPr>
            <a:xfrm>
              <a:off x="7895725" y="2991750"/>
              <a:ext cx="2506275" cy="3267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1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3" name="Google Shape;263;p31"/>
          <p:cNvSpPr txBox="1"/>
          <p:nvPr/>
        </p:nvSpPr>
        <p:spPr>
          <a:xfrm>
            <a:off x="836275" y="802450"/>
            <a:ext cx="6200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r>
              <a:rPr b="1" lang="en-US" sz="3200">
                <a:solidFill>
                  <a:srgbClr val="BBD3C0"/>
                </a:solidFill>
              </a:rPr>
              <a:t>-3. 토양 습도 센서 &amp; 워터펌프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31"/>
          <p:cNvSpPr txBox="1"/>
          <p:nvPr/>
        </p:nvSpPr>
        <p:spPr>
          <a:xfrm>
            <a:off x="836264" y="1717033"/>
            <a:ext cx="720000" cy="708000"/>
          </a:xfrm>
          <a:prstGeom prst="rect">
            <a:avLst/>
          </a:prstGeom>
          <a:solidFill>
            <a:srgbClr val="8CAE9A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solidFill>
                  <a:schemeClr val="lt1"/>
                </a:solidFill>
              </a:rPr>
              <a:t>3</a:t>
            </a:r>
            <a:endParaRPr b="1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p31"/>
          <p:cNvPicPr preferRelativeResize="0"/>
          <p:nvPr/>
        </p:nvPicPr>
        <p:blipFill rotWithShape="1">
          <a:blip r:embed="rId3">
            <a:alphaModFix/>
          </a:blip>
          <a:srcRect b="16507" l="16665" r="21472" t="27741"/>
          <a:stretch/>
        </p:blipFill>
        <p:spPr>
          <a:xfrm>
            <a:off x="7049650" y="649900"/>
            <a:ext cx="4446675" cy="2254225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"/>
            <a:headEnd len="sm" w="sm" type="none"/>
            <a:tailEnd len="sm" w="sm" type="none"/>
          </a:ln>
        </p:spPr>
      </p:pic>
      <p:grpSp>
        <p:nvGrpSpPr>
          <p:cNvPr id="266" name="Google Shape;266;p31"/>
          <p:cNvGrpSpPr/>
          <p:nvPr/>
        </p:nvGrpSpPr>
        <p:grpSpPr>
          <a:xfrm>
            <a:off x="836150" y="2750004"/>
            <a:ext cx="4920050" cy="3037451"/>
            <a:chOff x="7210423" y="2053833"/>
            <a:chExt cx="3952800" cy="3028970"/>
          </a:xfrm>
        </p:grpSpPr>
        <p:sp>
          <p:nvSpPr>
            <p:cNvPr id="267" name="Google Shape;267;p31"/>
            <p:cNvSpPr txBox="1"/>
            <p:nvPr/>
          </p:nvSpPr>
          <p:spPr>
            <a:xfrm>
              <a:off x="7210423" y="3320750"/>
              <a:ext cx="3606300" cy="39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70" name="Google Shape;270;p31"/>
          <p:cNvSpPr txBox="1"/>
          <p:nvPr/>
        </p:nvSpPr>
        <p:spPr>
          <a:xfrm>
            <a:off x="836275" y="3002325"/>
            <a:ext cx="4920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CAE9A"/>
              </a:buClr>
              <a:buSzPts val="2400"/>
              <a:buChar char="-"/>
            </a:pPr>
            <a:r>
              <a:rPr lang="en-US" sz="2400">
                <a:solidFill>
                  <a:srgbClr val="8CAE9A"/>
                </a:solidFill>
              </a:rPr>
              <a:t>TinkerCad로 회로 제작</a:t>
            </a:r>
            <a:endParaRPr sz="2400">
              <a:solidFill>
                <a:srgbClr val="8CAE9A"/>
              </a:solidFill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CAE9A"/>
              </a:buClr>
              <a:buSzPts val="2400"/>
              <a:buChar char="-"/>
            </a:pPr>
            <a:r>
              <a:rPr lang="en-US" sz="2400">
                <a:solidFill>
                  <a:srgbClr val="8CAE9A"/>
                </a:solidFill>
              </a:rPr>
              <a:t>토양 습도 정보에 따라 워터펌프가 작동하여 물을 식물에 공급하도록 설정</a:t>
            </a:r>
            <a:endParaRPr sz="2400">
              <a:solidFill>
                <a:srgbClr val="8CAE9A"/>
              </a:solidFill>
            </a:endParaRPr>
          </a:p>
        </p:txBody>
      </p:sp>
      <p:grpSp>
        <p:nvGrpSpPr>
          <p:cNvPr id="271" name="Google Shape;271;p31"/>
          <p:cNvGrpSpPr/>
          <p:nvPr/>
        </p:nvGrpSpPr>
        <p:grpSpPr>
          <a:xfrm>
            <a:off x="7908538" y="3118650"/>
            <a:ext cx="2728895" cy="3153075"/>
            <a:chOff x="7908538" y="3144575"/>
            <a:chExt cx="2728895" cy="3153075"/>
          </a:xfrm>
        </p:grpSpPr>
        <p:pic>
          <p:nvPicPr>
            <p:cNvPr id="272" name="Google Shape;272;p31"/>
            <p:cNvPicPr preferRelativeResize="0"/>
            <p:nvPr/>
          </p:nvPicPr>
          <p:blipFill rotWithShape="1">
            <a:blip r:embed="rId4">
              <a:alphaModFix/>
            </a:blip>
            <a:srcRect b="4819" l="0" r="0" t="1406"/>
            <a:stretch/>
          </p:blipFill>
          <p:spPr>
            <a:xfrm>
              <a:off x="7908550" y="3144575"/>
              <a:ext cx="2728876" cy="3153075"/>
            </a:xfrm>
            <a:prstGeom prst="rect">
              <a:avLst/>
            </a:prstGeom>
            <a:noFill/>
            <a:ln cap="flat" cmpd="dbl" w="82550">
              <a:solidFill>
                <a:srgbClr val="8CAE9A"/>
              </a:solidFill>
              <a:prstDash val="solid"/>
              <a:miter lim="8000"/>
              <a:headEnd len="sm" w="sm" type="none"/>
              <a:tailEnd len="sm" w="sm" type="none"/>
            </a:ln>
          </p:spPr>
        </p:pic>
        <p:pic>
          <p:nvPicPr>
            <p:cNvPr id="273" name="Google Shape;273;p31"/>
            <p:cNvPicPr preferRelativeResize="0"/>
            <p:nvPr/>
          </p:nvPicPr>
          <p:blipFill rotWithShape="1">
            <a:blip r:embed="rId5">
              <a:alphaModFix/>
            </a:blip>
            <a:srcRect b="11058" l="4486" r="67938" t="11392"/>
            <a:stretch/>
          </p:blipFill>
          <p:spPr>
            <a:xfrm>
              <a:off x="7908538" y="3144575"/>
              <a:ext cx="2728895" cy="31530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9" name="Google Shape;279;p32"/>
          <p:cNvSpPr txBox="1"/>
          <p:nvPr/>
        </p:nvSpPr>
        <p:spPr>
          <a:xfrm>
            <a:off x="836276" y="802450"/>
            <a:ext cx="5991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r>
              <a:rPr b="1" lang="en-US" sz="3200">
                <a:solidFill>
                  <a:srgbClr val="BBD3C0"/>
                </a:solidFill>
              </a:rPr>
              <a:t>-4. 물 수위 센서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2"/>
          <p:cNvSpPr txBox="1"/>
          <p:nvPr/>
        </p:nvSpPr>
        <p:spPr>
          <a:xfrm>
            <a:off x="836264" y="1717033"/>
            <a:ext cx="720000" cy="708000"/>
          </a:xfrm>
          <a:prstGeom prst="rect">
            <a:avLst/>
          </a:prstGeom>
          <a:solidFill>
            <a:srgbClr val="8CAE9A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solidFill>
                  <a:schemeClr val="lt1"/>
                </a:solidFill>
              </a:rPr>
              <a:t>4</a:t>
            </a:r>
            <a:endParaRPr b="1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" name="Google Shape;281;p32"/>
          <p:cNvGrpSpPr/>
          <p:nvPr/>
        </p:nvGrpSpPr>
        <p:grpSpPr>
          <a:xfrm>
            <a:off x="836150" y="2750004"/>
            <a:ext cx="4920050" cy="3037451"/>
            <a:chOff x="7210423" y="2053833"/>
            <a:chExt cx="3952800" cy="3028970"/>
          </a:xfrm>
        </p:grpSpPr>
        <p:sp>
          <p:nvSpPr>
            <p:cNvPr id="282" name="Google Shape;282;p32"/>
            <p:cNvSpPr txBox="1"/>
            <p:nvPr/>
          </p:nvSpPr>
          <p:spPr>
            <a:xfrm>
              <a:off x="7210423" y="3320750"/>
              <a:ext cx="3606300" cy="39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84" name="Google Shape;284;p32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85" name="Google Shape;285;p32"/>
          <p:cNvSpPr txBox="1"/>
          <p:nvPr/>
        </p:nvSpPr>
        <p:spPr>
          <a:xfrm>
            <a:off x="836275" y="2991750"/>
            <a:ext cx="39528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CAE9A"/>
              </a:buClr>
              <a:buSzPts val="2400"/>
              <a:buChar char="-"/>
            </a:pPr>
            <a:r>
              <a:rPr lang="en-US" sz="2400">
                <a:solidFill>
                  <a:srgbClr val="8CAE9A"/>
                </a:solidFill>
              </a:rPr>
              <a:t>TinkerCad로 회로 제작</a:t>
            </a:r>
            <a:endParaRPr sz="2400">
              <a:solidFill>
                <a:srgbClr val="8CAE9A"/>
              </a:solidFill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CAE9A"/>
              </a:buClr>
              <a:buSzPts val="2400"/>
              <a:buChar char="-"/>
            </a:pPr>
            <a:r>
              <a:rPr lang="en-US" sz="2400">
                <a:solidFill>
                  <a:srgbClr val="8CAE9A"/>
                </a:solidFill>
              </a:rPr>
              <a:t>물이 부족할 때 LCD(I2C)에 ‘W’표시로 알려주도록 설정</a:t>
            </a:r>
            <a:endParaRPr sz="2400">
              <a:solidFill>
                <a:srgbClr val="8CAE9A"/>
              </a:solidFill>
            </a:endParaRPr>
          </a:p>
        </p:txBody>
      </p:sp>
      <p:grpSp>
        <p:nvGrpSpPr>
          <p:cNvPr id="286" name="Google Shape;286;p32"/>
          <p:cNvGrpSpPr/>
          <p:nvPr/>
        </p:nvGrpSpPr>
        <p:grpSpPr>
          <a:xfrm>
            <a:off x="6412570" y="1387535"/>
            <a:ext cx="4680469" cy="4528018"/>
            <a:chOff x="7895725" y="2991750"/>
            <a:chExt cx="2506275" cy="3267675"/>
          </a:xfrm>
        </p:grpSpPr>
        <p:pic>
          <p:nvPicPr>
            <p:cNvPr id="287" name="Google Shape;287;p32"/>
            <p:cNvPicPr preferRelativeResize="0"/>
            <p:nvPr/>
          </p:nvPicPr>
          <p:blipFill rotWithShape="1">
            <a:blip r:embed="rId3">
              <a:alphaModFix/>
            </a:blip>
            <a:srcRect b="0" l="445" r="445" t="0"/>
            <a:stretch/>
          </p:blipFill>
          <p:spPr>
            <a:xfrm>
              <a:off x="7895725" y="2991750"/>
              <a:ext cx="2506275" cy="3267675"/>
            </a:xfrm>
            <a:prstGeom prst="rect">
              <a:avLst/>
            </a:prstGeom>
            <a:noFill/>
            <a:ln cap="flat" cmpd="dbl" w="82550">
              <a:solidFill>
                <a:srgbClr val="8CAE9A"/>
              </a:solidFill>
              <a:prstDash val="solid"/>
              <a:miter lim="8000"/>
              <a:headEnd len="sm" w="sm" type="none"/>
              <a:tailEnd len="sm" w="sm" type="none"/>
            </a:ln>
          </p:spPr>
        </p:pic>
        <p:pic>
          <p:nvPicPr>
            <p:cNvPr id="288" name="Google Shape;288;p32"/>
            <p:cNvPicPr preferRelativeResize="0"/>
            <p:nvPr/>
          </p:nvPicPr>
          <p:blipFill rotWithShape="1">
            <a:blip r:embed="rId4">
              <a:alphaModFix/>
            </a:blip>
            <a:srcRect b="9794" l="4485" r="67998" t="10115"/>
            <a:stretch/>
          </p:blipFill>
          <p:spPr>
            <a:xfrm>
              <a:off x="7895725" y="2991750"/>
              <a:ext cx="2506275" cy="32676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89" name="Google Shape;289;p32"/>
          <p:cNvPicPr preferRelativeResize="0"/>
          <p:nvPr/>
        </p:nvPicPr>
        <p:blipFill rotWithShape="1">
          <a:blip r:embed="rId5">
            <a:alphaModFix/>
          </a:blip>
          <a:srcRect b="14746" l="3820" r="73588" t="15166"/>
          <a:stretch/>
        </p:blipFill>
        <p:spPr>
          <a:xfrm>
            <a:off x="6412575" y="1387450"/>
            <a:ext cx="4680475" cy="4522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371475" y="352425"/>
            <a:ext cx="11449200" cy="6153300"/>
          </a:xfrm>
          <a:prstGeom prst="rect">
            <a:avLst/>
          </a:prstGeom>
          <a:noFill/>
          <a:ln cap="flat" cmpd="dbl" w="82550">
            <a:solidFill>
              <a:srgbClr val="8CAE9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5" name="Google Shape;295;p33"/>
          <p:cNvSpPr txBox="1"/>
          <p:nvPr/>
        </p:nvSpPr>
        <p:spPr>
          <a:xfrm>
            <a:off x="836276" y="802450"/>
            <a:ext cx="5991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BBD3C0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r>
              <a:rPr b="1" lang="en-US" sz="3200">
                <a:solidFill>
                  <a:srgbClr val="BBD3C0"/>
                </a:solidFill>
              </a:rPr>
              <a:t>-5. LCD &amp; LCD(I2C)</a:t>
            </a:r>
            <a:endParaRPr b="1" i="0" sz="3200" u="none" cap="none" strike="noStrike">
              <a:solidFill>
                <a:srgbClr val="BBD3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3"/>
          <p:cNvSpPr txBox="1"/>
          <p:nvPr/>
        </p:nvSpPr>
        <p:spPr>
          <a:xfrm>
            <a:off x="836264" y="1717033"/>
            <a:ext cx="720000" cy="708000"/>
          </a:xfrm>
          <a:prstGeom prst="rect">
            <a:avLst/>
          </a:prstGeom>
          <a:solidFill>
            <a:srgbClr val="8CAE9A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solidFill>
                  <a:schemeClr val="lt1"/>
                </a:solidFill>
              </a:rPr>
              <a:t>5</a:t>
            </a:r>
            <a:endParaRPr b="1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7" name="Google Shape;297;p33"/>
          <p:cNvGrpSpPr/>
          <p:nvPr/>
        </p:nvGrpSpPr>
        <p:grpSpPr>
          <a:xfrm>
            <a:off x="836150" y="2750004"/>
            <a:ext cx="4920050" cy="3037451"/>
            <a:chOff x="7210423" y="2053833"/>
            <a:chExt cx="3952800" cy="3028970"/>
          </a:xfrm>
        </p:grpSpPr>
        <p:sp>
          <p:nvSpPr>
            <p:cNvPr id="298" name="Google Shape;298;p33"/>
            <p:cNvSpPr txBox="1"/>
            <p:nvPr/>
          </p:nvSpPr>
          <p:spPr>
            <a:xfrm>
              <a:off x="7210423" y="3320750"/>
              <a:ext cx="3606300" cy="39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7210423" y="205383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7210423" y="4972703"/>
              <a:ext cx="3952800" cy="110100"/>
            </a:xfrm>
            <a:prstGeom prst="rect">
              <a:avLst/>
            </a:prstGeom>
            <a:solidFill>
              <a:srgbClr val="89AD9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01" name="Google Shape;301;p33"/>
          <p:cNvSpPr txBox="1"/>
          <p:nvPr/>
        </p:nvSpPr>
        <p:spPr>
          <a:xfrm>
            <a:off x="836275" y="2991750"/>
            <a:ext cx="4603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CAE9A"/>
              </a:buClr>
              <a:buSzPts val="2400"/>
              <a:buChar char="-"/>
            </a:pPr>
            <a:r>
              <a:rPr lang="en-US" sz="2400">
                <a:solidFill>
                  <a:srgbClr val="8CAE9A"/>
                </a:solidFill>
              </a:rPr>
              <a:t>TinkerCad로 회로 제작</a:t>
            </a:r>
            <a:endParaRPr sz="2400">
              <a:solidFill>
                <a:srgbClr val="8CAE9A"/>
              </a:solidFill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CAE9A"/>
              </a:buClr>
              <a:buSzPts val="2400"/>
              <a:buChar char="-"/>
            </a:pPr>
            <a:r>
              <a:rPr lang="en-US" sz="2400">
                <a:solidFill>
                  <a:srgbClr val="8CAE9A"/>
                </a:solidFill>
              </a:rPr>
              <a:t>채광량, 온도, 습도, 토양 습도 정보를 LCD와 LCD(I2C)에 수치를 출력</a:t>
            </a:r>
            <a:endParaRPr sz="2400">
              <a:solidFill>
                <a:srgbClr val="8CAE9A"/>
              </a:solidFill>
            </a:endParaRPr>
          </a:p>
        </p:txBody>
      </p:sp>
      <p:grpSp>
        <p:nvGrpSpPr>
          <p:cNvPr id="302" name="Google Shape;302;p33"/>
          <p:cNvGrpSpPr/>
          <p:nvPr/>
        </p:nvGrpSpPr>
        <p:grpSpPr>
          <a:xfrm>
            <a:off x="7610375" y="802075"/>
            <a:ext cx="2369725" cy="5253825"/>
            <a:chOff x="7541275" y="802450"/>
            <a:chExt cx="2369725" cy="5253825"/>
          </a:xfrm>
        </p:grpSpPr>
        <p:pic>
          <p:nvPicPr>
            <p:cNvPr id="303" name="Google Shape;303;p33"/>
            <p:cNvPicPr preferRelativeResize="0"/>
            <p:nvPr/>
          </p:nvPicPr>
          <p:blipFill rotWithShape="1">
            <a:blip r:embed="rId3">
              <a:alphaModFix/>
            </a:blip>
            <a:srcRect b="0" l="445" r="445" t="0"/>
            <a:stretch/>
          </p:blipFill>
          <p:spPr>
            <a:xfrm>
              <a:off x="7541275" y="802450"/>
              <a:ext cx="2369724" cy="5253825"/>
            </a:xfrm>
            <a:prstGeom prst="rect">
              <a:avLst/>
            </a:prstGeom>
            <a:noFill/>
            <a:ln cap="flat" cmpd="dbl" w="82550">
              <a:solidFill>
                <a:srgbClr val="8CAE9A"/>
              </a:solidFill>
              <a:prstDash val="solid"/>
              <a:miter lim="8000"/>
              <a:headEnd len="sm" w="sm" type="none"/>
              <a:tailEnd len="sm" w="sm" type="none"/>
            </a:ln>
          </p:spPr>
        </p:pic>
        <p:pic>
          <p:nvPicPr>
            <p:cNvPr id="304" name="Google Shape;304;p33"/>
            <p:cNvPicPr preferRelativeResize="0"/>
            <p:nvPr/>
          </p:nvPicPr>
          <p:blipFill rotWithShape="1">
            <a:blip r:embed="rId4">
              <a:alphaModFix/>
            </a:blip>
            <a:srcRect b="6247" l="4036" r="68519" t="6492"/>
            <a:stretch/>
          </p:blipFill>
          <p:spPr>
            <a:xfrm>
              <a:off x="7541275" y="802450"/>
              <a:ext cx="2369725" cy="52538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